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80" r:id="rId7"/>
    <p:sldId id="276" r:id="rId8"/>
    <p:sldId id="261" r:id="rId9"/>
    <p:sldId id="278" r:id="rId10"/>
    <p:sldId id="263" r:id="rId11"/>
    <p:sldId id="281" r:id="rId12"/>
    <p:sldId id="279" r:id="rId13"/>
    <p:sldId id="282" r:id="rId14"/>
    <p:sldId id="264" r:id="rId15"/>
    <p:sldId id="265" r:id="rId16"/>
    <p:sldId id="266" r:id="rId17"/>
    <p:sldId id="268" r:id="rId18"/>
    <p:sldId id="267" r:id="rId19"/>
    <p:sldId id="269" r:id="rId20"/>
    <p:sldId id="273" r:id="rId21"/>
    <p:sldId id="270" r:id="rId22"/>
    <p:sldId id="271" r:id="rId23"/>
    <p:sldId id="272" r:id="rId24"/>
    <p:sldId id="284" r:id="rId25"/>
    <p:sldId id="274" r:id="rId26"/>
    <p:sldId id="283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5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615F5C-D3E0-4EDD-98C4-89904352E5B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C9BA28-91EF-44E2-9370-4501B621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4903" y="264033"/>
            <a:ext cx="11670819" cy="6327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i_logo_rg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>
                <a:alphaModFix/>
              </a:blip>
              <a:stretch>
                <a:fillRect/>
              </a:stretch>
            </p:blipFill>
          </mc:Choice>
          <mc:Fallback>
            <p:blipFill>
              <a:blip r:embed="rId14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8092522" y="5917885"/>
            <a:ext cx="2498989" cy="416499"/>
          </a:xfrm>
          <a:prstGeom prst="rect">
            <a:avLst/>
          </a:prstGeom>
        </p:spPr>
      </p:pic>
      <p:pic>
        <p:nvPicPr>
          <p:cNvPr id="10" name="Picture 9" descr="admin-gold-whiteCLI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82893" y="4903919"/>
            <a:ext cx="2344729" cy="2361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903" y="264033"/>
            <a:ext cx="11670819" cy="6327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ui_logo_rgb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>
                <a:alphaModFix/>
              </a:blip>
              <a:stretch>
                <a:fillRect/>
              </a:stretch>
            </p:blipFill>
          </mc:Choice>
          <mc:Fallback>
            <p:blipFill>
              <a:blip r:embed="rId14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8092522" y="5917885"/>
            <a:ext cx="2498989" cy="416499"/>
          </a:xfrm>
          <a:prstGeom prst="rect">
            <a:avLst/>
          </a:prstGeom>
        </p:spPr>
      </p:pic>
      <p:pic>
        <p:nvPicPr>
          <p:cNvPr id="12" name="Picture 11" descr="admin-gold-whiteCLI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82893" y="4903919"/>
            <a:ext cx="2344729" cy="23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000" spc="-200">
          <a:solidFill>
            <a:schemeClr val="tx1">
              <a:lumMod val="75000"/>
              <a:lumOff val="2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 spc="-67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 spc="-67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 spc="-67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 spc="-67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 spc="-67">
          <a:solidFill>
            <a:schemeClr val="tx1">
              <a:lumMod val="75000"/>
              <a:lumOff val="25000"/>
            </a:schemeClr>
          </a:solidFill>
          <a:latin typeface="Trebuchet MS"/>
          <a:ea typeface="+mn-ea"/>
          <a:cs typeface="Trebuchet M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ighterline.com/blog/which-college-majors-have-the-highest-and-lowest-employment-rat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en.acs.org/articles/94/i2/Chemical-Outlook-2016-Region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g/gdp.asp" TargetMode="External"/><Relationship Id="rId2" Type="http://schemas.openxmlformats.org/officeDocument/2006/relationships/hyperlink" Target="http://www.investopedia.com/ask/answers/199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opedia.com/terms/e/economy.asp" TargetMode="External"/><Relationship Id="rId4" Type="http://schemas.openxmlformats.org/officeDocument/2006/relationships/hyperlink" Target="http://www.investopedia.com/terms/i/indicator.a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s.gov/oes/current/naics4_999100.htm" TargetMode="External"/><Relationship Id="rId3" Type="http://schemas.openxmlformats.org/officeDocument/2006/relationships/hyperlink" Target="https://www.bls.gov/oes/current/oes192031.htm#(1)" TargetMode="External"/><Relationship Id="rId7" Type="http://schemas.openxmlformats.org/officeDocument/2006/relationships/hyperlink" Target="https://www.bls.gov/oes/current/naics4_541300.htm" TargetMode="External"/><Relationship Id="rId2" Type="http://schemas.openxmlformats.org/officeDocument/2006/relationships/hyperlink" Target="https://www.bls.gov/oes/current/oes19203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s.gov/oes/current/naics4_541700.htm" TargetMode="External"/><Relationship Id="rId5" Type="http://schemas.openxmlformats.org/officeDocument/2006/relationships/hyperlink" Target="https://www.bls.gov/oes/current/naics4_325400.htm" TargetMode="External"/><Relationship Id="rId4" Type="http://schemas.openxmlformats.org/officeDocument/2006/relationships/hyperlink" Target="https://www.bls.gov/oes/current/oes192031.htm#(2)" TargetMode="External"/><Relationship Id="rId9" Type="http://schemas.openxmlformats.org/officeDocument/2006/relationships/hyperlink" Target="https://www.bls.gov/oes/current/naics4_325100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employment_rate" TargetMode="External"/><Relationship Id="rId3" Type="http://schemas.openxmlformats.org/officeDocument/2006/relationships/hyperlink" Target="http://en.wikipedia.org/wiki/Economics" TargetMode="External"/><Relationship Id="rId7" Type="http://schemas.openxmlformats.org/officeDocument/2006/relationships/hyperlink" Target="http://en.wikipedia.org/wiki/Unemployment" TargetMode="External"/><Relationship Id="rId2" Type="http://schemas.openxmlformats.org/officeDocument/2006/relationships/hyperlink" Target="http://en.wikipedia.org/wiki/Okun's_l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mpirical_research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.wikipedia.org/wiki/Okun's_law#cite_note-1" TargetMode="External"/><Relationship Id="rId10" Type="http://schemas.openxmlformats.org/officeDocument/2006/relationships/hyperlink" Target="http://en.wikipedia.org/wiki/Potential_GDP" TargetMode="External"/><Relationship Id="rId4" Type="http://schemas.openxmlformats.org/officeDocument/2006/relationships/hyperlink" Target="http://en.wikipedia.org/wiki/Arthur_Melvin_Okun" TargetMode="External"/><Relationship Id="rId9" Type="http://schemas.openxmlformats.org/officeDocument/2006/relationships/hyperlink" Target="http://en.wikipedia.org/wiki/Gross_Domestic_Produc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en.acs.org/articles/91/i44/Still-Waiting-Tim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orbes.com/sites/billconerly/2016/09/16/u-s-economic-forecast-2017-2018-mild-rebound/#335c129523b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en.acs.org/articles/92/i44/Demand-ChemistsSomewh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en.acs.org/articles/94/i45/Does-salary-stan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GDP Growth And Employment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 409 </a:t>
            </a:r>
            <a:r>
              <a:rPr lang="en-US" dirty="0" smtClean="0"/>
              <a:t>Jan. </a:t>
            </a:r>
            <a:r>
              <a:rPr lang="en-US" dirty="0" smtClean="0"/>
              <a:t>15,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Updated Jan. 12,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Unemployment Rate by </a:t>
            </a:r>
            <a:r>
              <a:rPr lang="en-US" dirty="0" smtClean="0"/>
              <a:t>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Straighterline.com</a:t>
            </a:r>
            <a:r>
              <a:rPr lang="en-US" dirty="0" smtClean="0"/>
              <a:t> --- </a:t>
            </a:r>
            <a:r>
              <a:rPr lang="en-US" b="1" i="1" dirty="0"/>
              <a:t>February 26, 2016 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sz="5900" dirty="0"/>
              <a:t>7 Majors With the Highest Employment </a:t>
            </a:r>
            <a:r>
              <a:rPr lang="en-US" sz="5900" dirty="0" smtClean="0"/>
              <a:t>Rates</a:t>
            </a:r>
            <a:endParaRPr lang="en-US" sz="5900" dirty="0" smtClean="0"/>
          </a:p>
          <a:p>
            <a:endParaRPr lang="en-US" dirty="0"/>
          </a:p>
          <a:p>
            <a:r>
              <a:rPr lang="en-US" b="1" dirty="0"/>
              <a:t>Agriculture and Natural Resources -</a:t>
            </a:r>
            <a:r>
              <a:rPr lang="en-US" dirty="0"/>
              <a:t> Recent College Graduate Unemployment: 4.5%  / Experienced Grad: 3%</a:t>
            </a:r>
          </a:p>
          <a:p>
            <a:r>
              <a:rPr lang="en-US" sz="5900" b="1" dirty="0">
                <a:solidFill>
                  <a:srgbClr val="FF0000"/>
                </a:solidFill>
              </a:rPr>
              <a:t>Physical Sciences - </a:t>
            </a:r>
            <a:r>
              <a:rPr lang="en-US" sz="5900" dirty="0">
                <a:solidFill>
                  <a:srgbClr val="FF0000"/>
                </a:solidFill>
              </a:rPr>
              <a:t>Recent College Graduate Unemployment: 5</a:t>
            </a:r>
            <a:r>
              <a:rPr lang="en-US" sz="5900" dirty="0" smtClean="0">
                <a:solidFill>
                  <a:srgbClr val="FF0000"/>
                </a:solidFill>
              </a:rPr>
              <a:t>%/ </a:t>
            </a:r>
            <a:r>
              <a:rPr lang="en-US" sz="5900" dirty="0">
                <a:solidFill>
                  <a:srgbClr val="FF0000"/>
                </a:solidFill>
              </a:rPr>
              <a:t>Experienced Grad: 4.5%</a:t>
            </a:r>
          </a:p>
          <a:p>
            <a:r>
              <a:rPr lang="en-US" b="1" dirty="0" smtClean="0"/>
              <a:t>Industrial </a:t>
            </a:r>
            <a:r>
              <a:rPr lang="en-US" b="1" dirty="0"/>
              <a:t>Arts, Consumer Services, and Recreation -</a:t>
            </a:r>
            <a:r>
              <a:rPr lang="en-US" dirty="0"/>
              <a:t> Recent College Graduate Unemployment: 5.4%  / Experienced Grad: 4.4%</a:t>
            </a:r>
          </a:p>
          <a:p>
            <a:r>
              <a:rPr lang="en-US" b="1" dirty="0"/>
              <a:t>Health - </a:t>
            </a:r>
            <a:r>
              <a:rPr lang="en-US" dirty="0"/>
              <a:t>Recent College Graduate Unemployment: 6.1%  / Experienced Grad: 2.5%</a:t>
            </a:r>
          </a:p>
          <a:p>
            <a:r>
              <a:rPr lang="en-US" b="1" dirty="0"/>
              <a:t>Engineering - </a:t>
            </a:r>
            <a:r>
              <a:rPr lang="en-US" dirty="0"/>
              <a:t>Recent College Graduate Unemployment: 6.5%  / Experienced Grad: 3.5%</a:t>
            </a:r>
          </a:p>
          <a:p>
            <a:r>
              <a:rPr lang="en-US" b="1" dirty="0"/>
              <a:t>Business - </a:t>
            </a:r>
            <a:r>
              <a:rPr lang="en-US" dirty="0"/>
              <a:t>Recent College Graduate Unemployment: 7%  / Experienced Grad: 4.5%</a:t>
            </a:r>
          </a:p>
        </p:txBody>
      </p:sp>
    </p:spTree>
    <p:extLst>
      <p:ext uri="{BB962C8B-B14F-4D97-AF65-F5344CB8AC3E}">
        <p14:creationId xmlns:p14="http://schemas.microsoft.com/office/powerpoint/2010/main" val="49063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51841"/>
            <a:ext cx="10972800" cy="5374324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7 Majors With the Highest Unemployment </a:t>
            </a:r>
            <a:r>
              <a:rPr lang="en-US" sz="5800" dirty="0" smtClean="0"/>
              <a:t>Rates</a:t>
            </a:r>
          </a:p>
          <a:p>
            <a:endParaRPr lang="en-US" dirty="0"/>
          </a:p>
          <a:p>
            <a:r>
              <a:rPr lang="en-US" b="1" dirty="0"/>
              <a:t>Architecture - </a:t>
            </a:r>
            <a:r>
              <a:rPr lang="en-US" dirty="0"/>
              <a:t>Recent College Graduate Unemployment: 10%  / Experienced Grad: 7.3%</a:t>
            </a:r>
          </a:p>
          <a:p>
            <a:r>
              <a:rPr lang="en-US" b="1" dirty="0"/>
              <a:t>Social Science - </a:t>
            </a:r>
            <a:r>
              <a:rPr lang="en-US" dirty="0"/>
              <a:t>Recent College Graduate Unemployment: 10%  / Experienced Grad: 5.4%</a:t>
            </a:r>
          </a:p>
          <a:p>
            <a:r>
              <a:rPr lang="en-US" b="1" dirty="0"/>
              <a:t>Arts -</a:t>
            </a:r>
            <a:r>
              <a:rPr lang="en-US" dirty="0"/>
              <a:t> Recent College Graduate Unemployment: 9.5%  / Experienced Grad: 6.7%</a:t>
            </a:r>
          </a:p>
          <a:p>
            <a:r>
              <a:rPr lang="en-US" b="1" dirty="0"/>
              <a:t>Psychology and Social Work -</a:t>
            </a:r>
            <a:r>
              <a:rPr lang="en-US" dirty="0"/>
              <a:t> Recent College Graduate Unemployment: 9%  / Experienced Grad: 6.1%</a:t>
            </a:r>
          </a:p>
          <a:p>
            <a:r>
              <a:rPr lang="en-US" b="1" dirty="0"/>
              <a:t>Law and Public Policy -</a:t>
            </a:r>
            <a:r>
              <a:rPr lang="en-US" dirty="0"/>
              <a:t> Recent College Graduate Unemployment: 8.6%  / Experienced Grad: 4.3%</a:t>
            </a:r>
          </a:p>
          <a:p>
            <a:r>
              <a:rPr lang="en-US" b="1" dirty="0"/>
              <a:t>Humanities and Liberal Arts -</a:t>
            </a:r>
            <a:r>
              <a:rPr lang="en-US" dirty="0"/>
              <a:t> Recent College Graduate Unemployment: 8.4%  / Experienced Grad: 5.8%</a:t>
            </a:r>
          </a:p>
          <a:p>
            <a:r>
              <a:rPr lang="en-US" b="1" dirty="0"/>
              <a:t>Computers, Statistics, and Math -</a:t>
            </a:r>
            <a:r>
              <a:rPr lang="en-US" dirty="0"/>
              <a:t> Recent College Graduate Unemployment: 8.3%  / Experienced Grad: 4.3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Industry Outlook 2017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9360" y="1284234"/>
            <a:ext cx="799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cen.acs.org/articles/94/i2/Chemical-Outlook-2016-Region.html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280" y="1750825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U.S. chemical industry faced plenty of economic headwinds in 2015. A strong dollar hampered exports. Trade partners Brazil, Japan, and Russia flirted with recession while growth in China slowed. </a:t>
            </a:r>
            <a:r>
              <a:rPr lang="en-US" sz="2800" b="1" u="sng" dirty="0"/>
              <a:t>Yet output increased by a healthy 3.8% last year</a:t>
            </a:r>
            <a:r>
              <a:rPr lang="en-US" sz="2800" dirty="0"/>
              <a:t>, thanks in large part to consumers</a:t>
            </a:r>
          </a:p>
        </p:txBody>
      </p:sp>
      <p:pic>
        <p:nvPicPr>
          <p:cNvPr id="1028" name="Picture 4" descr="http://cen.acs.org/content/dam/cen/94/2/09402-cover3-uschem-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55" y="1750825"/>
            <a:ext cx="65722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4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4" y="668046"/>
            <a:ext cx="4335146" cy="55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09402-cover3-asia-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5196"/>
            <a:ext cx="5316262" cy="46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 smtClean="0"/>
              <a:t>seem to be getting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C&amp;E News June 2, 2014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cen.acs.org/content/dam/cen/92/22/09222-scitech2-numbers_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1" y="2267857"/>
            <a:ext cx="7732644" cy="36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4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en.acs.org/content/dam/cen/92/22/09222-scitech2-ta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5" y="1167850"/>
            <a:ext cx="8021352" cy="4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1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63557"/>
                </a:solidFill>
                <a:latin typeface="Arial" panose="020B0604020202020204" pitchFamily="34" charset="0"/>
              </a:rPr>
              <a:t>2014 Salaries &amp; Employment</a:t>
            </a:r>
            <a:br>
              <a:rPr lang="en-US" dirty="0">
                <a:solidFill>
                  <a:srgbClr val="063557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063557"/>
                </a:solidFill>
                <a:latin typeface="Arial" panose="020B0604020202020204" pitchFamily="34" charset="0"/>
              </a:rPr>
              <a:t>C&amp;E News Sept. 1,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42" y="1580320"/>
            <a:ext cx="7719391" cy="51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en.acs.org/content/dam/cen/92/35/09235-acsnews3-salaries_17833191-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9" y="439323"/>
            <a:ext cx="4177886" cy="60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en.acs.org/content/dam/cen/92/35/09235-acsnews3-unemployment_17833227-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20" y="881616"/>
            <a:ext cx="4662817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en.acs.org/content/dam/cen/92/35/09235-acsnews3-ta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10" y="190500"/>
            <a:ext cx="6572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295" y="2484782"/>
            <a:ext cx="305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Chemist work in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5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Investopedia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The </a:t>
            </a:r>
            <a:r>
              <a:rPr lang="en-US" dirty="0" smtClean="0">
                <a:effectLst/>
                <a:hlinkClick r:id="rId3"/>
              </a:rPr>
              <a:t>gross domestic product</a:t>
            </a:r>
            <a:r>
              <a:rPr lang="en-US" dirty="0" smtClean="0">
                <a:effectLst/>
              </a:rPr>
              <a:t> (GDP) is one the primary </a:t>
            </a:r>
            <a:r>
              <a:rPr lang="en-US" dirty="0" smtClean="0">
                <a:effectLst/>
                <a:hlinkClick r:id="rId4"/>
              </a:rPr>
              <a:t>indicators</a:t>
            </a:r>
            <a:r>
              <a:rPr lang="en-US" dirty="0" smtClean="0">
                <a:effectLst/>
              </a:rPr>
              <a:t> used to gauge the health of a country's </a:t>
            </a:r>
            <a:r>
              <a:rPr lang="en-US" dirty="0" smtClean="0">
                <a:effectLst/>
                <a:hlinkClick r:id="rId5"/>
              </a:rPr>
              <a:t>economy</a:t>
            </a:r>
            <a:r>
              <a:rPr lang="en-US" dirty="0" smtClean="0">
                <a:effectLst/>
              </a:rPr>
              <a:t>. It represents the total dollar value of all goods and services produced over a specific time period - you can think of it as the size of the economy. Usually, GDP is expressed as a comparison to the previous quarter or year. For example, if the year-to-year GDP is up 3%, this is thought to mean that the economy has grown by 3% over the last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en.acs.org/content/dam/cen/92/44/09244-cov2-t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784501"/>
            <a:ext cx="8545156" cy="44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7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en.acs.org/content/dam/cen/92/35/09235-acsnews3-ta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9" y="782502"/>
            <a:ext cx="11331494" cy="37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6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en.acs.org/content/dam/cen/92/35/09235-acsnews3-ta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0" y="190500"/>
            <a:ext cx="56769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10" y="471316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3557"/>
                </a:solidFill>
                <a:latin typeface="Arial" panose="020B0604020202020204" pitchFamily="34" charset="0"/>
              </a:rPr>
              <a:t>Demand For Chemists Up, </a:t>
            </a:r>
            <a:r>
              <a:rPr lang="en-US" b="1" dirty="0" smtClean="0">
                <a:solidFill>
                  <a:srgbClr val="063557"/>
                </a:solidFill>
                <a:latin typeface="Arial" panose="020B0604020202020204" pitchFamily="34" charset="0"/>
              </a:rPr>
              <a:t>Somewhat</a:t>
            </a:r>
          </a:p>
          <a:p>
            <a:r>
              <a:rPr lang="en-US" b="1" i="0" dirty="0" smtClean="0">
                <a:solidFill>
                  <a:srgbClr val="063557"/>
                </a:solidFill>
                <a:effectLst/>
                <a:latin typeface="Arial" panose="020B0604020202020204" pitchFamily="34" charset="0"/>
              </a:rPr>
              <a:t>C&amp;E News Nov. 3, 2014</a:t>
            </a:r>
            <a:endParaRPr lang="en-US" b="1" i="0" dirty="0">
              <a:solidFill>
                <a:srgbClr val="06355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http://cen.acs.org/content/dam/cen/92/44/09244-cover2-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24" y="1430199"/>
            <a:ext cx="66675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310" y="2093751"/>
            <a:ext cx="3610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63557"/>
                </a:solidFill>
                <a:latin typeface="Arial" panose="020B0604020202020204" pitchFamily="34" charset="0"/>
              </a:rPr>
              <a:t>WHERE THE CHEMISTS ARE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California, Pennsylvania, New Jersey, Texas, and New York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employ the most chemists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NOTE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Employment of chemists by state, May 2013. Ranges are defined by the Bureau of Labor Statistics and are not continuous. 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SOURCE: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Bureau of Labor Statistics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85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bls.gov/oes/current/se1920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34" y="365759"/>
            <a:ext cx="8399145" cy="62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320" y="1137920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1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en.acs.org/content/dam/cen/92/44/09244-cov2-ta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9" y="1144214"/>
            <a:ext cx="11854719" cy="409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9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BLS</a:t>
            </a:r>
            <a:r>
              <a:rPr lang="en-US" dirty="0" smtClean="0"/>
              <a:t> 2016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2774" y="1417639"/>
          <a:ext cx="10558127" cy="4564273"/>
        </p:xfrm>
        <a:graphic>
          <a:graphicData uri="http://schemas.openxmlformats.org/drawingml/2006/table">
            <a:tbl>
              <a:tblPr/>
              <a:tblGrid>
                <a:gridCol w="4229866"/>
                <a:gridCol w="1803352"/>
                <a:gridCol w="1508303"/>
                <a:gridCol w="1508303"/>
                <a:gridCol w="1508303"/>
              </a:tblGrid>
              <a:tr h="1417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Industry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Employment </a:t>
                      </a:r>
                      <a:r>
                        <a:rPr lang="en-US" sz="2000" dirty="0">
                          <a:effectLst/>
                          <a:hlinkClick r:id="rId3"/>
                        </a:rPr>
                        <a:t>(1)</a:t>
                      </a:r>
                      <a:endParaRPr lang="en-US" sz="2000" dirty="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Percent of industry employment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Hourly mean wage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Annual mean wage </a:t>
                      </a:r>
                      <a:r>
                        <a:rPr lang="en-US" sz="2000">
                          <a:effectLst/>
                          <a:hlinkClick r:id="rId4"/>
                        </a:rPr>
                        <a:t>(2)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169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hlinkClick r:id="rId5"/>
                        </a:rPr>
                        <a:t>Pharmaceutical and Medicine Manufacturing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14,390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5.11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$36.83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$76,610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0642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hlinkClick r:id="rId6"/>
                        </a:rPr>
                        <a:t>Scientific Research and Development Services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13,890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2.15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$43.33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$90,130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169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hlinkClick r:id="rId7"/>
                        </a:rPr>
                        <a:t>Architectural, Engineering, and Related Services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10,150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0.73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$31.13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$64,740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169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hlinkClick r:id="rId8"/>
                        </a:rPr>
                        <a:t>Federal Executive Branch (OES Designation)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5,540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0.28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$51.93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$108,010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275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hlinkClick r:id="rId9"/>
                        </a:rPr>
                        <a:t>Basic Chemical Manufacturing</a:t>
                      </a:r>
                      <a:endParaRPr lang="en-US" sz="2000">
                        <a:effectLst/>
                      </a:endParaRP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4,870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3.28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$35.86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$74,600</a:t>
                      </a:r>
                    </a:p>
                  </a:txBody>
                  <a:tcPr marL="12434" marR="12434" marT="12434" marB="124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7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293059"/>
            <a:ext cx="7284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“Talented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and motivated chemists and chemical engineers who can adjust to this new normal and quickly find affordable solutions will be in high demand across the pharma and chemical industries,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Hodges says. “We’re talking about a complete restructuring and remodeling of most businesses,” he predicts. While he expects employment to remain subdued in the short-term,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in the medium- to long-term these trends mean there will be “no shortage of work for engineers and chemists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.” “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GDP growth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22409" cy="43465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Okun’s Law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>
                <a:hlinkClick r:id="rId3" tooltip="Economics"/>
              </a:rPr>
              <a:t>economics</a:t>
            </a:r>
            <a:r>
              <a:rPr lang="en-US" dirty="0" smtClean="0"/>
              <a:t>, </a:t>
            </a:r>
            <a:r>
              <a:rPr lang="en-US" b="1" dirty="0" smtClean="0"/>
              <a:t>Okun's law</a:t>
            </a:r>
            <a:r>
              <a:rPr lang="en-US" dirty="0" smtClean="0"/>
              <a:t> (named after </a:t>
            </a:r>
            <a:r>
              <a:rPr lang="en-US" dirty="0" smtClean="0">
                <a:hlinkClick r:id="rId4" tooltip="Arthur Melvin Okun"/>
              </a:rPr>
              <a:t>Arthur Melvin </a:t>
            </a:r>
            <a:r>
              <a:rPr lang="en-US" dirty="0" err="1" smtClean="0">
                <a:hlinkClick r:id="rId4" tooltip="Arthur Melvin Okun"/>
              </a:rPr>
              <a:t>Okun</a:t>
            </a:r>
            <a:r>
              <a:rPr lang="en-US" dirty="0" smtClean="0"/>
              <a:t>, who proposed the relationship in 1962</a:t>
            </a:r>
            <a:r>
              <a:rPr lang="en-US" baseline="30000" dirty="0" smtClean="0">
                <a:hlinkClick r:id="rId5"/>
              </a:rPr>
              <a:t>[1]</a:t>
            </a:r>
            <a:r>
              <a:rPr lang="en-US" dirty="0" smtClean="0"/>
              <a:t>) is an </a:t>
            </a:r>
            <a:r>
              <a:rPr lang="en-US" dirty="0" smtClean="0">
                <a:hlinkClick r:id="rId6" tooltip="Empirical research"/>
              </a:rPr>
              <a:t>empirically</a:t>
            </a:r>
            <a:r>
              <a:rPr lang="en-US" dirty="0" smtClean="0"/>
              <a:t> observed relationship relating </a:t>
            </a:r>
            <a:r>
              <a:rPr lang="en-US" dirty="0" smtClean="0">
                <a:hlinkClick r:id="rId7" tooltip="Unemployment"/>
              </a:rPr>
              <a:t>unemployment</a:t>
            </a:r>
            <a:r>
              <a:rPr lang="en-US" dirty="0" smtClean="0"/>
              <a:t> to losses in a country's production. The "gap version" states that for every 1% increase in the </a:t>
            </a:r>
            <a:r>
              <a:rPr lang="en-US" dirty="0" smtClean="0">
                <a:hlinkClick r:id="rId8" tooltip="Unemployment rate"/>
              </a:rPr>
              <a:t>unemployment rate</a:t>
            </a:r>
            <a:r>
              <a:rPr lang="en-US" dirty="0" smtClean="0"/>
              <a:t>, a country's </a:t>
            </a:r>
            <a:r>
              <a:rPr lang="en-US" dirty="0" smtClean="0">
                <a:hlinkClick r:id="rId9" tooltip="Gross Domestic Product"/>
              </a:rPr>
              <a:t>GDP</a:t>
            </a:r>
            <a:r>
              <a:rPr lang="en-US" dirty="0" smtClean="0"/>
              <a:t> will be roughly an additional 2% lower than its </a:t>
            </a:r>
            <a:r>
              <a:rPr lang="en-US" dirty="0" smtClean="0">
                <a:hlinkClick r:id="rId10" tooltip="Potential GDP"/>
              </a:rPr>
              <a:t>potential GDP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0609" y="1825625"/>
            <a:ext cx="5685339" cy="37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GDP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http://www.multpl.com/us-gdp-growth-rate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021840"/>
            <a:ext cx="10591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GDP growth for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C&amp;E News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U.S. in particular, growth was 1.8% in 2011 and 2.8% in 2012. IMF expects U.S. growth to total a meager 1.6% in 2013 and 2.6% next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U.S. Economic Forecast </a:t>
            </a:r>
            <a:r>
              <a:rPr lang="en-US" dirty="0" smtClean="0">
                <a:hlinkClick r:id="rId2"/>
              </a:rPr>
              <a:t>2017-2018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Forbes -- </a:t>
            </a:r>
            <a:r>
              <a:rPr lang="de-DE" dirty="0" smtClean="0"/>
              <a:t>SEP </a:t>
            </a:r>
            <a:r>
              <a:rPr lang="de-DE" dirty="0"/>
              <a:t>16, 2016 @ 09:22 AM</a:t>
            </a:r>
            <a:r>
              <a:rPr lang="de-DE" b="1" dirty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391179"/>
            <a:ext cx="566928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7" y="707362"/>
            <a:ext cx="8150651" cy="53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 for Chemists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C&amp;E News</a:t>
            </a:r>
            <a:endParaRPr lang="en-US" dirty="0"/>
          </a:p>
        </p:txBody>
      </p:sp>
      <p:pic>
        <p:nvPicPr>
          <p:cNvPr id="10242" name="Picture 2" descr="http://cen.acs.org/content/dam/cen/92/44/09244-cover2-l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4" y="2300398"/>
            <a:ext cx="4888743" cy="40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en.acs.org/content/dam/cen/92/44/09244-cover2-bar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45" y="2720866"/>
            <a:ext cx="4972407" cy="34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4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2016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 94 Issue 45 | pp. 28-29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Issue Date: November 14,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645852"/>
            <a:ext cx="666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07094"/>
      </p:ext>
    </p:extLst>
  </p:cSld>
  <p:clrMapOvr>
    <a:masterClrMapping/>
  </p:clrMapOvr>
</p:sld>
</file>

<file path=ppt/theme/theme1.xml><?xml version="1.0" encoding="utf-8"?>
<a:theme xmlns:a="http://schemas.openxmlformats.org/drawingml/2006/main" name="UI_main_widescreen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UI_main_widescreen_2011</Template>
  <TotalTime>2837</TotalTime>
  <Words>564</Words>
  <Application>Microsoft Office PowerPoint</Application>
  <PresentationFormat>Widescreen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Trebuchet MS</vt:lpstr>
      <vt:lpstr>UI_main_widescreen_2011</vt:lpstr>
      <vt:lpstr>GDP Growth And Employment</vt:lpstr>
      <vt:lpstr>What is GDP?</vt:lpstr>
      <vt:lpstr>Why is GDP growth important?</vt:lpstr>
      <vt:lpstr>USA GDP Growth</vt:lpstr>
      <vt:lpstr>US GDP growth for 2014</vt:lpstr>
      <vt:lpstr>U.S. Economic Forecast 2017-2018</vt:lpstr>
      <vt:lpstr>PowerPoint Presentation</vt:lpstr>
      <vt:lpstr>Unemployment rate for Chemists</vt:lpstr>
      <vt:lpstr>2016 Data</vt:lpstr>
      <vt:lpstr>Unemployment Rate by Major</vt:lpstr>
      <vt:lpstr> </vt:lpstr>
      <vt:lpstr>Chemical Industry Outlook 2017</vt:lpstr>
      <vt:lpstr>PowerPoint Presentation</vt:lpstr>
      <vt:lpstr>Conclusion</vt:lpstr>
      <vt:lpstr>Starting Salaries</vt:lpstr>
      <vt:lpstr>PowerPoint Presentation</vt:lpstr>
      <vt:lpstr>2014 Salaries &amp; Employment C&amp;E News Sept. 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BLS 2016</vt:lpstr>
      <vt:lpstr>PowerPoint Presentation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 Growth And Employment</dc:title>
  <dc:creator>I.F. Cheng</dc:creator>
  <cp:lastModifiedBy>Cheng, I (ifcheng@uidaho.edu)</cp:lastModifiedBy>
  <cp:revision>25</cp:revision>
  <dcterms:created xsi:type="dcterms:W3CDTF">2014-01-16T17:02:47Z</dcterms:created>
  <dcterms:modified xsi:type="dcterms:W3CDTF">2017-01-12T19:27:33Z</dcterms:modified>
</cp:coreProperties>
</file>