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60"/>
  </p:notesMasterIdLst>
  <p:handoutMasterIdLst>
    <p:handoutMasterId r:id="rId61"/>
  </p:handoutMasterIdLst>
  <p:sldIdLst>
    <p:sldId id="257" r:id="rId2"/>
    <p:sldId id="695" r:id="rId3"/>
    <p:sldId id="510" r:id="rId4"/>
    <p:sldId id="508" r:id="rId5"/>
    <p:sldId id="509" r:id="rId6"/>
    <p:sldId id="540" r:id="rId7"/>
    <p:sldId id="696" r:id="rId8"/>
    <p:sldId id="697" r:id="rId9"/>
    <p:sldId id="698" r:id="rId10"/>
    <p:sldId id="590" r:id="rId11"/>
    <p:sldId id="700" r:id="rId12"/>
    <p:sldId id="701" r:id="rId13"/>
    <p:sldId id="702" r:id="rId14"/>
    <p:sldId id="699" r:id="rId15"/>
    <p:sldId id="370" r:id="rId16"/>
    <p:sldId id="703" r:id="rId17"/>
    <p:sldId id="705" r:id="rId18"/>
    <p:sldId id="371" r:id="rId19"/>
    <p:sldId id="706" r:id="rId20"/>
    <p:sldId id="708" r:id="rId21"/>
    <p:sldId id="704" r:id="rId22"/>
    <p:sldId id="709" r:id="rId23"/>
    <p:sldId id="710" r:id="rId24"/>
    <p:sldId id="712" r:id="rId25"/>
    <p:sldId id="713" r:id="rId26"/>
    <p:sldId id="714" r:id="rId27"/>
    <p:sldId id="707" r:id="rId28"/>
    <p:sldId id="716" r:id="rId29"/>
    <p:sldId id="715" r:id="rId30"/>
    <p:sldId id="717" r:id="rId31"/>
    <p:sldId id="718" r:id="rId32"/>
    <p:sldId id="726" r:id="rId33"/>
    <p:sldId id="719" r:id="rId34"/>
    <p:sldId id="720" r:id="rId35"/>
    <p:sldId id="721" r:id="rId36"/>
    <p:sldId id="722" r:id="rId37"/>
    <p:sldId id="723" r:id="rId38"/>
    <p:sldId id="724" r:id="rId39"/>
    <p:sldId id="725" r:id="rId40"/>
    <p:sldId id="727" r:id="rId41"/>
    <p:sldId id="728" r:id="rId42"/>
    <p:sldId id="729" r:id="rId43"/>
    <p:sldId id="730" r:id="rId44"/>
    <p:sldId id="731" r:id="rId45"/>
    <p:sldId id="732" r:id="rId46"/>
    <p:sldId id="733" r:id="rId47"/>
    <p:sldId id="734" r:id="rId48"/>
    <p:sldId id="694" r:id="rId49"/>
    <p:sldId id="736" r:id="rId50"/>
    <p:sldId id="742" r:id="rId51"/>
    <p:sldId id="738" r:id="rId52"/>
    <p:sldId id="743" r:id="rId53"/>
    <p:sldId id="744" r:id="rId54"/>
    <p:sldId id="746" r:id="rId55"/>
    <p:sldId id="747" r:id="rId56"/>
    <p:sldId id="748" r:id="rId57"/>
    <p:sldId id="749" r:id="rId58"/>
    <p:sldId id="750" r:id="rId59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3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643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663AE6-70C7-4B98-BD39-515F14C1E3EF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356717-00D0-4041-B6C0-56F103FAA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6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845B4E-0477-4958-BAFD-2A87DE164838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510"/>
            <a:ext cx="5607050" cy="418322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F67121-6600-419B-BC14-5142E1FB4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84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67BE532-C0DD-4EB4-B95E-C4EA8B85A57A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084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20AA8-C7A4-48E8-8D63-975C81054D4F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5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5FF3C52-22BC-405B-8025-DE7D99AA6D1D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392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A1AD91D-0274-4DD7-8462-51DE181093A6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4950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67121-6600-419B-BC14-5142E1FB40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770EE7-443E-43EB-9B1F-0C5D8488658A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224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0181424-59DC-4E5A-B2D9-69A80877B18F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296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B9AAC7F-F820-4E35-A5CC-A7F5332C9698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686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67121-6600-419B-BC14-5142E1FB404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1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AB3222-23EB-46A7-BCCC-562BA62BBB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8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BD580C-56B9-4010-BECE-E03A47D3F7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9B2F36-E5AE-4380-9A1A-FF1963FD5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93DA696-3E3F-4331-972F-D8822AD08E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2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12285D-1992-44CA-8B10-D482D467F8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68EDB6-3412-4C99-A35F-30A83A0EE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8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E31EDE-D0ED-4917-B2A1-C5AE76433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4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9A6AA9-DDDA-4240-8C8D-6E7B7C71AF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251st ACS Mtg Paper 262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65830D-7E32-4381-BB9C-5A454503AA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1177" y="264033"/>
            <a:ext cx="8753114" cy="6327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i_logo_rgb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3">
                <a:alphaModFix/>
              </a:blip>
              <a:stretch>
                <a:fillRect/>
              </a:stretch>
            </p:blipFill>
          </mc:Choice>
          <mc:Fallback>
            <p:blipFill>
              <a:blip r:embed="rId1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6069391" y="5917885"/>
            <a:ext cx="1874242" cy="416499"/>
          </a:xfrm>
          <a:prstGeom prst="rect">
            <a:avLst/>
          </a:prstGeom>
        </p:spPr>
      </p:pic>
      <p:pic>
        <p:nvPicPr>
          <p:cNvPr id="10" name="Picture 9" descr="admin-gold-whiteCLI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7170" y="4903919"/>
            <a:ext cx="1758547" cy="23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5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000" spc="-150">
          <a:solidFill>
            <a:schemeClr val="tx1">
              <a:lumMod val="75000"/>
              <a:lumOff val="25000"/>
            </a:schemeClr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Carbon" TargetMode="External"/><Relationship Id="rId4" Type="http://schemas.openxmlformats.org/officeDocument/2006/relationships/hyperlink" Target="http://www.als-japan.com/xdata/GC_structure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25" y="1663700"/>
            <a:ext cx="8448675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GUITAR</a:t>
            </a:r>
            <a:r>
              <a:rPr lang="en-US" dirty="0"/>
              <a:t> </a:t>
            </a:r>
            <a:r>
              <a:rPr lang="en-US" dirty="0" smtClean="0"/>
              <a:t>– Graphene from the UI Thermolyzed Asphalt Reaction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973" y="3806526"/>
            <a:ext cx="7591425" cy="17377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The Scientific Method at Work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Chem 409, 2017</a:t>
            </a:r>
            <a:endParaRPr lang="en-US" dirty="0">
              <a:ea typeface="+mn-ea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3FB5AA-D72A-4971-BDC0-C769F68B18A3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-846138" y="24272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Characterization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4476" y="1149742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XPS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91" y="1657722"/>
            <a:ext cx="2133600" cy="1806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1" y="3955699"/>
            <a:ext cx="3344236" cy="1909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92" y="4037049"/>
            <a:ext cx="3661901" cy="2307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0717" y="253868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</a:t>
            </a:r>
            <a:r>
              <a:rPr lang="en-US" i="1" baseline="30000" dirty="0" smtClean="0"/>
              <a:t>2</a:t>
            </a:r>
            <a:r>
              <a:rPr lang="en-US" i="1" dirty="0" smtClean="0"/>
              <a:t> Carbon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94264" y="598702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532 nm laser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05455" y="466616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Raman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8581" y="5182612"/>
            <a:ext cx="53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0768" y="4556556"/>
            <a:ext cx="1220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Disordered</a:t>
            </a:r>
          </a:p>
          <a:p>
            <a:r>
              <a:rPr lang="en-US" i="1" dirty="0" smtClean="0"/>
              <a:t>Graphite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23709" y="3900989"/>
            <a:ext cx="158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Intra-graphene</a:t>
            </a:r>
          </a:p>
          <a:p>
            <a:r>
              <a:rPr lang="en-US" i="1" dirty="0" smtClean="0"/>
              <a:t>Stretches</a:t>
            </a:r>
            <a:endParaRPr lang="en-US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632" y="1944207"/>
            <a:ext cx="2973967" cy="3038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386" y="1266339"/>
            <a:ext cx="2382112" cy="26541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891" y="1149742"/>
            <a:ext cx="8192570" cy="27512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3620" y="3900989"/>
            <a:ext cx="4090110" cy="24886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30351" y="3912641"/>
            <a:ext cx="4090110" cy="24886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39" y="2539928"/>
            <a:ext cx="8635373" cy="2853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8320" y="1643130"/>
            <a:ext cx="480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Scanning Electron Micrographs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26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57" y="2727911"/>
            <a:ext cx="2833356" cy="105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13774" y="1644536"/>
            <a:ext cx="241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Photographs of Basal Planes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9795" y="1921535"/>
            <a:ext cx="296064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7847" y="4559048"/>
            <a:ext cx="249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Scanning Electron Micrographs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34251" y="4836047"/>
            <a:ext cx="2415122" cy="2330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79" y="3333992"/>
            <a:ext cx="5572621" cy="283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36" y="251969"/>
            <a:ext cx="4880588" cy="33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Characterization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883721"/>
              </p:ext>
            </p:extLst>
          </p:nvPr>
        </p:nvGraphicFramePr>
        <p:xfrm>
          <a:off x="341869" y="1963809"/>
          <a:ext cx="8460262" cy="3064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184"/>
                <a:gridCol w="2119184"/>
                <a:gridCol w="2119184"/>
                <a:gridCol w="2102710"/>
              </a:tblGrid>
              <a:tr h="7824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Graphite/</a:t>
                      </a:r>
                      <a:r>
                        <a:rPr lang="en-US" dirty="0" err="1" smtClean="0"/>
                        <a:t>Graphene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GUITAR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 Notes</a:t>
                      </a:r>
                      <a:endParaRPr lang="en-US" dirty="0"/>
                    </a:p>
                  </a:txBody>
                  <a:tcPr/>
                </a:tc>
              </a:tr>
              <a:tr h="453350">
                <a:tc>
                  <a:txBody>
                    <a:bodyPr/>
                    <a:lstStyle/>
                    <a:p>
                      <a:r>
                        <a:rPr lang="en-US" dirty="0" smtClean="0"/>
                        <a:t>XPS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Similar</a:t>
                      </a:r>
                    </a:p>
                  </a:txBody>
                  <a:tcPr/>
                </a:tc>
              </a:tr>
              <a:tr h="453350">
                <a:tc>
                  <a:txBody>
                    <a:bodyPr/>
                    <a:lstStyle/>
                    <a:p>
                      <a:r>
                        <a:rPr lang="en-US" dirty="0" smtClean="0"/>
                        <a:t>Raman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Crystalline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Nanocrystalline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GUITAR may</a:t>
                      </a:r>
                      <a:r>
                        <a:rPr lang="en-US" baseline="0" dirty="0" smtClean="0"/>
                        <a:t> be disordered graphene</a:t>
                      </a:r>
                      <a:endParaRPr lang="en-US" dirty="0"/>
                    </a:p>
                  </a:txBody>
                  <a:tcPr/>
                </a:tc>
              </a:tr>
              <a:tr h="453350">
                <a:tc>
                  <a:txBody>
                    <a:bodyPr/>
                    <a:lstStyle/>
                    <a:p>
                      <a:r>
                        <a:rPr lang="en-US" dirty="0" smtClean="0"/>
                        <a:t>Microscopy</a:t>
                      </a:r>
                    </a:p>
                    <a:p>
                      <a:r>
                        <a:rPr lang="en-US" dirty="0" smtClean="0"/>
                        <a:t>-Optical</a:t>
                      </a:r>
                    </a:p>
                    <a:p>
                      <a:r>
                        <a:rPr lang="en-US" dirty="0" smtClean="0"/>
                        <a:t>-Electron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Similar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It’s Graphene!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Publication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Patent w/UI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8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EC46FA-E244-4D47-A88D-96681D2CAEF0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3330575"/>
            <a:ext cx="66071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65088"/>
            <a:ext cx="65405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GUITAR = Graphene </a:t>
            </a:r>
            <a:r>
              <a:rPr lang="en-US" sz="2800" dirty="0" smtClean="0"/>
              <a:t>(or a very thin graphite)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Graphene hypothesized to have extraordinary properties</a:t>
            </a:r>
          </a:p>
          <a:p>
            <a:endParaRPr lang="en-US" sz="2800" dirty="0"/>
          </a:p>
          <a:p>
            <a:r>
              <a:rPr lang="en-US" sz="2800" dirty="0" smtClean="0"/>
              <a:t>Let’s Make Electrodes Out of GUITAR.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3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 Rates of Electron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053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Batteries</a:t>
            </a:r>
          </a:p>
          <a:p>
            <a:r>
              <a:rPr lang="en-US" dirty="0" smtClean="0"/>
              <a:t>Fuel Cells</a:t>
            </a:r>
          </a:p>
          <a:p>
            <a:r>
              <a:rPr lang="en-US" dirty="0" smtClean="0"/>
              <a:t>Solar Cells</a:t>
            </a:r>
          </a:p>
          <a:p>
            <a:r>
              <a:rPr lang="en-US" dirty="0" smtClean="0"/>
              <a:t>Sensors</a:t>
            </a:r>
          </a:p>
          <a:p>
            <a:r>
              <a:rPr lang="en-US" dirty="0" err="1" smtClean="0"/>
              <a:t>Ultracapacitors</a:t>
            </a:r>
            <a:endParaRPr lang="en-US" dirty="0" smtClean="0"/>
          </a:p>
          <a:p>
            <a:r>
              <a:rPr lang="en-US" dirty="0" smtClean="0"/>
              <a:t>Anodic Water Purification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9903" y="1849205"/>
            <a:ext cx="1201818" cy="291883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GUITAR Electrode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91721" y="2756546"/>
            <a:ext cx="693509" cy="1342417"/>
          </a:xfrm>
          <a:custGeom>
            <a:avLst/>
            <a:gdLst>
              <a:gd name="connsiteX0" fmla="*/ 817674 w 924679"/>
              <a:gd name="connsiteY0" fmla="*/ 0 h 1789889"/>
              <a:gd name="connsiteX1" fmla="*/ 551 w 924679"/>
              <a:gd name="connsiteY1" fmla="*/ 933855 h 1789889"/>
              <a:gd name="connsiteX2" fmla="*/ 924679 w 924679"/>
              <a:gd name="connsiteY2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679" h="1789889">
                <a:moveTo>
                  <a:pt x="817674" y="0"/>
                </a:moveTo>
                <a:cubicBezTo>
                  <a:pt x="400195" y="317770"/>
                  <a:pt x="-17283" y="635540"/>
                  <a:pt x="551" y="933855"/>
                </a:cubicBezTo>
                <a:cubicBezTo>
                  <a:pt x="18385" y="1232170"/>
                  <a:pt x="471532" y="1511029"/>
                  <a:pt x="924679" y="1789889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92774" y="1710229"/>
            <a:ext cx="1292999" cy="3303549"/>
          </a:xfrm>
          <a:custGeom>
            <a:avLst/>
            <a:gdLst>
              <a:gd name="connsiteX0" fmla="*/ 1817649 w 1817649"/>
              <a:gd name="connsiteY0" fmla="*/ 178420 h 3880625"/>
              <a:gd name="connsiteX1" fmla="*/ 1817649 w 1817649"/>
              <a:gd name="connsiteY1" fmla="*/ 178420 h 3880625"/>
              <a:gd name="connsiteX2" fmla="*/ 1717288 w 1817649"/>
              <a:gd name="connsiteY2" fmla="*/ 245327 h 3880625"/>
              <a:gd name="connsiteX3" fmla="*/ 1672683 w 1817649"/>
              <a:gd name="connsiteY3" fmla="*/ 256478 h 3880625"/>
              <a:gd name="connsiteX4" fmla="*/ 1639229 w 1817649"/>
              <a:gd name="connsiteY4" fmla="*/ 278781 h 3880625"/>
              <a:gd name="connsiteX5" fmla="*/ 1572322 w 1817649"/>
              <a:gd name="connsiteY5" fmla="*/ 301083 h 3880625"/>
              <a:gd name="connsiteX6" fmla="*/ 1516566 w 1817649"/>
              <a:gd name="connsiteY6" fmla="*/ 323386 h 3880625"/>
              <a:gd name="connsiteX7" fmla="*/ 1483112 w 1817649"/>
              <a:gd name="connsiteY7" fmla="*/ 334537 h 3880625"/>
              <a:gd name="connsiteX8" fmla="*/ 1438507 w 1817649"/>
              <a:gd name="connsiteY8" fmla="*/ 356839 h 3880625"/>
              <a:gd name="connsiteX9" fmla="*/ 1360449 w 1817649"/>
              <a:gd name="connsiteY9" fmla="*/ 367991 h 3880625"/>
              <a:gd name="connsiteX10" fmla="*/ 1304692 w 1817649"/>
              <a:gd name="connsiteY10" fmla="*/ 401444 h 3880625"/>
              <a:gd name="connsiteX11" fmla="*/ 1260088 w 1817649"/>
              <a:gd name="connsiteY11" fmla="*/ 423747 h 3880625"/>
              <a:gd name="connsiteX12" fmla="*/ 1226634 w 1817649"/>
              <a:gd name="connsiteY12" fmla="*/ 446049 h 3880625"/>
              <a:gd name="connsiteX13" fmla="*/ 1182029 w 1817649"/>
              <a:gd name="connsiteY13" fmla="*/ 457200 h 3880625"/>
              <a:gd name="connsiteX14" fmla="*/ 1115122 w 1817649"/>
              <a:gd name="connsiteY14" fmla="*/ 479503 h 3880625"/>
              <a:gd name="connsiteX15" fmla="*/ 1092819 w 1817649"/>
              <a:gd name="connsiteY15" fmla="*/ 501805 h 3880625"/>
              <a:gd name="connsiteX16" fmla="*/ 992458 w 1817649"/>
              <a:gd name="connsiteY16" fmla="*/ 535259 h 3880625"/>
              <a:gd name="connsiteX17" fmla="*/ 959005 w 1817649"/>
              <a:gd name="connsiteY17" fmla="*/ 557561 h 3880625"/>
              <a:gd name="connsiteX18" fmla="*/ 880946 w 1817649"/>
              <a:gd name="connsiteY18" fmla="*/ 568713 h 3880625"/>
              <a:gd name="connsiteX19" fmla="*/ 825190 w 1817649"/>
              <a:gd name="connsiteY19" fmla="*/ 579864 h 3880625"/>
              <a:gd name="connsiteX20" fmla="*/ 802888 w 1817649"/>
              <a:gd name="connsiteY20" fmla="*/ 591015 h 3880625"/>
              <a:gd name="connsiteX21" fmla="*/ 657922 w 1817649"/>
              <a:gd name="connsiteY21" fmla="*/ 691376 h 3880625"/>
              <a:gd name="connsiteX22" fmla="*/ 501805 w 1817649"/>
              <a:gd name="connsiteY22" fmla="*/ 1326996 h 3880625"/>
              <a:gd name="connsiteX23" fmla="*/ 691375 w 1817649"/>
              <a:gd name="connsiteY23" fmla="*/ 2509025 h 3880625"/>
              <a:gd name="connsiteX24" fmla="*/ 1271239 w 1817649"/>
              <a:gd name="connsiteY24" fmla="*/ 3289610 h 3880625"/>
              <a:gd name="connsiteX25" fmla="*/ 1817649 w 1817649"/>
              <a:gd name="connsiteY25" fmla="*/ 3601844 h 3880625"/>
              <a:gd name="connsiteX26" fmla="*/ 211873 w 1817649"/>
              <a:gd name="connsiteY26" fmla="*/ 3880625 h 3880625"/>
              <a:gd name="connsiteX27" fmla="*/ 11151 w 1817649"/>
              <a:gd name="connsiteY27" fmla="*/ 1572322 h 3880625"/>
              <a:gd name="connsiteX28" fmla="*/ 0 w 1817649"/>
              <a:gd name="connsiteY28" fmla="*/ 223025 h 3880625"/>
              <a:gd name="connsiteX29" fmla="*/ 791736 w 1817649"/>
              <a:gd name="connsiteY29" fmla="*/ 0 h 3880625"/>
              <a:gd name="connsiteX30" fmla="*/ 1550019 w 1817649"/>
              <a:gd name="connsiteY30" fmla="*/ 55757 h 3880625"/>
              <a:gd name="connsiteX31" fmla="*/ 1817649 w 1817649"/>
              <a:gd name="connsiteY31" fmla="*/ 178420 h 388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17649" h="3880625">
                <a:moveTo>
                  <a:pt x="1817649" y="178420"/>
                </a:moveTo>
                <a:lnTo>
                  <a:pt x="1817649" y="178420"/>
                </a:lnTo>
                <a:cubicBezTo>
                  <a:pt x="1784195" y="200722"/>
                  <a:pt x="1752688" y="226265"/>
                  <a:pt x="1717288" y="245327"/>
                </a:cubicBezTo>
                <a:cubicBezTo>
                  <a:pt x="1703794" y="252593"/>
                  <a:pt x="1686770" y="250441"/>
                  <a:pt x="1672683" y="256478"/>
                </a:cubicBezTo>
                <a:cubicBezTo>
                  <a:pt x="1660364" y="261757"/>
                  <a:pt x="1651476" y="273338"/>
                  <a:pt x="1639229" y="278781"/>
                </a:cubicBezTo>
                <a:cubicBezTo>
                  <a:pt x="1617746" y="288329"/>
                  <a:pt x="1594149" y="292352"/>
                  <a:pt x="1572322" y="301083"/>
                </a:cubicBezTo>
                <a:cubicBezTo>
                  <a:pt x="1553737" y="308517"/>
                  <a:pt x="1535309" y="316357"/>
                  <a:pt x="1516566" y="323386"/>
                </a:cubicBezTo>
                <a:cubicBezTo>
                  <a:pt x="1505560" y="327513"/>
                  <a:pt x="1493916" y="329907"/>
                  <a:pt x="1483112" y="334537"/>
                </a:cubicBezTo>
                <a:cubicBezTo>
                  <a:pt x="1467833" y="341085"/>
                  <a:pt x="1454544" y="352465"/>
                  <a:pt x="1438507" y="356839"/>
                </a:cubicBezTo>
                <a:cubicBezTo>
                  <a:pt x="1413150" y="363755"/>
                  <a:pt x="1386468" y="364274"/>
                  <a:pt x="1360449" y="367991"/>
                </a:cubicBezTo>
                <a:cubicBezTo>
                  <a:pt x="1323359" y="405080"/>
                  <a:pt x="1355360" y="379729"/>
                  <a:pt x="1304692" y="401444"/>
                </a:cubicBezTo>
                <a:cubicBezTo>
                  <a:pt x="1289413" y="407992"/>
                  <a:pt x="1274521" y="415500"/>
                  <a:pt x="1260088" y="423747"/>
                </a:cubicBezTo>
                <a:cubicBezTo>
                  <a:pt x="1248452" y="430396"/>
                  <a:pt x="1238953" y="440770"/>
                  <a:pt x="1226634" y="446049"/>
                </a:cubicBezTo>
                <a:cubicBezTo>
                  <a:pt x="1212547" y="452086"/>
                  <a:pt x="1196709" y="452796"/>
                  <a:pt x="1182029" y="457200"/>
                </a:cubicBezTo>
                <a:cubicBezTo>
                  <a:pt x="1159512" y="463955"/>
                  <a:pt x="1115122" y="479503"/>
                  <a:pt x="1115122" y="479503"/>
                </a:cubicBezTo>
                <a:cubicBezTo>
                  <a:pt x="1107688" y="486937"/>
                  <a:pt x="1101947" y="496589"/>
                  <a:pt x="1092819" y="501805"/>
                </a:cubicBezTo>
                <a:cubicBezTo>
                  <a:pt x="1060156" y="520470"/>
                  <a:pt x="1027907" y="526397"/>
                  <a:pt x="992458" y="535259"/>
                </a:cubicBezTo>
                <a:cubicBezTo>
                  <a:pt x="981307" y="542693"/>
                  <a:pt x="971842" y="553710"/>
                  <a:pt x="959005" y="557561"/>
                </a:cubicBezTo>
                <a:cubicBezTo>
                  <a:pt x="933830" y="565114"/>
                  <a:pt x="906872" y="564392"/>
                  <a:pt x="880946" y="568713"/>
                </a:cubicBezTo>
                <a:cubicBezTo>
                  <a:pt x="862251" y="571829"/>
                  <a:pt x="843414" y="574657"/>
                  <a:pt x="825190" y="579864"/>
                </a:cubicBezTo>
                <a:cubicBezTo>
                  <a:pt x="817198" y="582147"/>
                  <a:pt x="810322" y="587298"/>
                  <a:pt x="802888" y="591015"/>
                </a:cubicBezTo>
                <a:lnTo>
                  <a:pt x="657922" y="691376"/>
                </a:lnTo>
                <a:lnTo>
                  <a:pt x="501805" y="1326996"/>
                </a:lnTo>
                <a:lnTo>
                  <a:pt x="691375" y="2509025"/>
                </a:lnTo>
                <a:lnTo>
                  <a:pt x="1271239" y="3289610"/>
                </a:lnTo>
                <a:lnTo>
                  <a:pt x="1817649" y="3601844"/>
                </a:lnTo>
                <a:lnTo>
                  <a:pt x="211873" y="3880625"/>
                </a:lnTo>
                <a:lnTo>
                  <a:pt x="11151" y="1572322"/>
                </a:lnTo>
                <a:lnTo>
                  <a:pt x="0" y="223025"/>
                </a:lnTo>
                <a:lnTo>
                  <a:pt x="791736" y="0"/>
                </a:lnTo>
                <a:lnTo>
                  <a:pt x="1550019" y="55757"/>
                </a:lnTo>
                <a:lnTo>
                  <a:pt x="1817649" y="1784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08167" y="3177337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baseline="30000" dirty="0" smtClean="0"/>
              <a:t>-</a:t>
            </a:r>
            <a:endParaRPr lang="en-US" sz="28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6979873" y="2495758"/>
            <a:ext cx="51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Ox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03102" y="3856261"/>
            <a:ext cx="661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559508" y="3024399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Aqueous</a:t>
            </a:r>
          </a:p>
          <a:p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Electrode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4667B6-C0E8-488A-BEDB-720D14573D46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5063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" t="38207" r="676"/>
          <a:stretch/>
        </p:blipFill>
        <p:spPr bwMode="auto">
          <a:xfrm>
            <a:off x="2718122" y="1610526"/>
            <a:ext cx="3338400" cy="42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Redox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Fe(CN)</a:t>
            </a:r>
            <a:r>
              <a:rPr lang="en-US" baseline="-25000" dirty="0" smtClean="0"/>
              <a:t>6</a:t>
            </a:r>
            <a:r>
              <a:rPr lang="en-US" baseline="30000" dirty="0" smtClean="0"/>
              <a:t>3-</a:t>
            </a:r>
            <a:r>
              <a:rPr lang="en-US" dirty="0" smtClean="0"/>
              <a:t> + 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⇄ </a:t>
            </a:r>
            <a:r>
              <a:rPr lang="en-US" dirty="0" smtClean="0"/>
              <a:t>Fe(CN)</a:t>
            </a:r>
            <a:r>
              <a:rPr lang="en-US" baseline="-25000" dirty="0" smtClean="0"/>
              <a:t>6</a:t>
            </a:r>
            <a:r>
              <a:rPr lang="en-US" baseline="30000" dirty="0" smtClean="0"/>
              <a:t>4-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Ru(NH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6</a:t>
            </a:r>
            <a:r>
              <a:rPr lang="en-US" baseline="30000" dirty="0" smtClean="0"/>
              <a:t>3+ </a:t>
            </a:r>
            <a:r>
              <a:rPr lang="en-US" dirty="0" smtClean="0"/>
              <a:t>+ 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⇄ </a:t>
            </a:r>
            <a:r>
              <a:rPr lang="en-US" dirty="0" smtClean="0"/>
              <a:t>Ru(NH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6</a:t>
            </a:r>
            <a:r>
              <a:rPr lang="en-US" baseline="30000" dirty="0" smtClean="0"/>
              <a:t>2+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88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15" y="1176338"/>
            <a:ext cx="23812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80480" y="3440116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Wikipedia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2959" y="3064432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47536" y="491069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1252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/>
              <a:t>Hypothesis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  <a:p>
            <a:r>
              <a:rPr lang="en-US" dirty="0" smtClean="0"/>
              <a:t>How is this done?</a:t>
            </a:r>
          </a:p>
          <a:p>
            <a:r>
              <a:rPr lang="en-US" dirty="0" smtClean="0"/>
              <a:t>Is it this clean?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55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1280" y="2401280"/>
            <a:ext cx="1201818" cy="291883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GUITAR Electrode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553098" y="2401280"/>
            <a:ext cx="1025365" cy="2556867"/>
          </a:xfrm>
          <a:custGeom>
            <a:avLst/>
            <a:gdLst>
              <a:gd name="connsiteX0" fmla="*/ 817674 w 924679"/>
              <a:gd name="connsiteY0" fmla="*/ 0 h 1789889"/>
              <a:gd name="connsiteX1" fmla="*/ 551 w 924679"/>
              <a:gd name="connsiteY1" fmla="*/ 933855 h 1789889"/>
              <a:gd name="connsiteX2" fmla="*/ 924679 w 924679"/>
              <a:gd name="connsiteY2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679" h="1789889">
                <a:moveTo>
                  <a:pt x="817674" y="0"/>
                </a:moveTo>
                <a:cubicBezTo>
                  <a:pt x="400195" y="317770"/>
                  <a:pt x="-17283" y="635540"/>
                  <a:pt x="551" y="933855"/>
                </a:cubicBezTo>
                <a:cubicBezTo>
                  <a:pt x="18385" y="1232170"/>
                  <a:pt x="471532" y="1511029"/>
                  <a:pt x="924679" y="1789889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154151" y="2262304"/>
            <a:ext cx="1292999" cy="3303549"/>
          </a:xfrm>
          <a:custGeom>
            <a:avLst/>
            <a:gdLst>
              <a:gd name="connsiteX0" fmla="*/ 1817649 w 1817649"/>
              <a:gd name="connsiteY0" fmla="*/ 178420 h 3880625"/>
              <a:gd name="connsiteX1" fmla="*/ 1817649 w 1817649"/>
              <a:gd name="connsiteY1" fmla="*/ 178420 h 3880625"/>
              <a:gd name="connsiteX2" fmla="*/ 1717288 w 1817649"/>
              <a:gd name="connsiteY2" fmla="*/ 245327 h 3880625"/>
              <a:gd name="connsiteX3" fmla="*/ 1672683 w 1817649"/>
              <a:gd name="connsiteY3" fmla="*/ 256478 h 3880625"/>
              <a:gd name="connsiteX4" fmla="*/ 1639229 w 1817649"/>
              <a:gd name="connsiteY4" fmla="*/ 278781 h 3880625"/>
              <a:gd name="connsiteX5" fmla="*/ 1572322 w 1817649"/>
              <a:gd name="connsiteY5" fmla="*/ 301083 h 3880625"/>
              <a:gd name="connsiteX6" fmla="*/ 1516566 w 1817649"/>
              <a:gd name="connsiteY6" fmla="*/ 323386 h 3880625"/>
              <a:gd name="connsiteX7" fmla="*/ 1483112 w 1817649"/>
              <a:gd name="connsiteY7" fmla="*/ 334537 h 3880625"/>
              <a:gd name="connsiteX8" fmla="*/ 1438507 w 1817649"/>
              <a:gd name="connsiteY8" fmla="*/ 356839 h 3880625"/>
              <a:gd name="connsiteX9" fmla="*/ 1360449 w 1817649"/>
              <a:gd name="connsiteY9" fmla="*/ 367991 h 3880625"/>
              <a:gd name="connsiteX10" fmla="*/ 1304692 w 1817649"/>
              <a:gd name="connsiteY10" fmla="*/ 401444 h 3880625"/>
              <a:gd name="connsiteX11" fmla="*/ 1260088 w 1817649"/>
              <a:gd name="connsiteY11" fmla="*/ 423747 h 3880625"/>
              <a:gd name="connsiteX12" fmla="*/ 1226634 w 1817649"/>
              <a:gd name="connsiteY12" fmla="*/ 446049 h 3880625"/>
              <a:gd name="connsiteX13" fmla="*/ 1182029 w 1817649"/>
              <a:gd name="connsiteY13" fmla="*/ 457200 h 3880625"/>
              <a:gd name="connsiteX14" fmla="*/ 1115122 w 1817649"/>
              <a:gd name="connsiteY14" fmla="*/ 479503 h 3880625"/>
              <a:gd name="connsiteX15" fmla="*/ 1092819 w 1817649"/>
              <a:gd name="connsiteY15" fmla="*/ 501805 h 3880625"/>
              <a:gd name="connsiteX16" fmla="*/ 992458 w 1817649"/>
              <a:gd name="connsiteY16" fmla="*/ 535259 h 3880625"/>
              <a:gd name="connsiteX17" fmla="*/ 959005 w 1817649"/>
              <a:gd name="connsiteY17" fmla="*/ 557561 h 3880625"/>
              <a:gd name="connsiteX18" fmla="*/ 880946 w 1817649"/>
              <a:gd name="connsiteY18" fmla="*/ 568713 h 3880625"/>
              <a:gd name="connsiteX19" fmla="*/ 825190 w 1817649"/>
              <a:gd name="connsiteY19" fmla="*/ 579864 h 3880625"/>
              <a:gd name="connsiteX20" fmla="*/ 802888 w 1817649"/>
              <a:gd name="connsiteY20" fmla="*/ 591015 h 3880625"/>
              <a:gd name="connsiteX21" fmla="*/ 657922 w 1817649"/>
              <a:gd name="connsiteY21" fmla="*/ 691376 h 3880625"/>
              <a:gd name="connsiteX22" fmla="*/ 501805 w 1817649"/>
              <a:gd name="connsiteY22" fmla="*/ 1326996 h 3880625"/>
              <a:gd name="connsiteX23" fmla="*/ 691375 w 1817649"/>
              <a:gd name="connsiteY23" fmla="*/ 2509025 h 3880625"/>
              <a:gd name="connsiteX24" fmla="*/ 1271239 w 1817649"/>
              <a:gd name="connsiteY24" fmla="*/ 3289610 h 3880625"/>
              <a:gd name="connsiteX25" fmla="*/ 1817649 w 1817649"/>
              <a:gd name="connsiteY25" fmla="*/ 3601844 h 3880625"/>
              <a:gd name="connsiteX26" fmla="*/ 211873 w 1817649"/>
              <a:gd name="connsiteY26" fmla="*/ 3880625 h 3880625"/>
              <a:gd name="connsiteX27" fmla="*/ 11151 w 1817649"/>
              <a:gd name="connsiteY27" fmla="*/ 1572322 h 3880625"/>
              <a:gd name="connsiteX28" fmla="*/ 0 w 1817649"/>
              <a:gd name="connsiteY28" fmla="*/ 223025 h 3880625"/>
              <a:gd name="connsiteX29" fmla="*/ 791736 w 1817649"/>
              <a:gd name="connsiteY29" fmla="*/ 0 h 3880625"/>
              <a:gd name="connsiteX30" fmla="*/ 1550019 w 1817649"/>
              <a:gd name="connsiteY30" fmla="*/ 55757 h 3880625"/>
              <a:gd name="connsiteX31" fmla="*/ 1817649 w 1817649"/>
              <a:gd name="connsiteY31" fmla="*/ 178420 h 388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17649" h="3880625">
                <a:moveTo>
                  <a:pt x="1817649" y="178420"/>
                </a:moveTo>
                <a:lnTo>
                  <a:pt x="1817649" y="178420"/>
                </a:lnTo>
                <a:cubicBezTo>
                  <a:pt x="1784195" y="200722"/>
                  <a:pt x="1752688" y="226265"/>
                  <a:pt x="1717288" y="245327"/>
                </a:cubicBezTo>
                <a:cubicBezTo>
                  <a:pt x="1703794" y="252593"/>
                  <a:pt x="1686770" y="250441"/>
                  <a:pt x="1672683" y="256478"/>
                </a:cubicBezTo>
                <a:cubicBezTo>
                  <a:pt x="1660364" y="261757"/>
                  <a:pt x="1651476" y="273338"/>
                  <a:pt x="1639229" y="278781"/>
                </a:cubicBezTo>
                <a:cubicBezTo>
                  <a:pt x="1617746" y="288329"/>
                  <a:pt x="1594149" y="292352"/>
                  <a:pt x="1572322" y="301083"/>
                </a:cubicBezTo>
                <a:cubicBezTo>
                  <a:pt x="1553737" y="308517"/>
                  <a:pt x="1535309" y="316357"/>
                  <a:pt x="1516566" y="323386"/>
                </a:cubicBezTo>
                <a:cubicBezTo>
                  <a:pt x="1505560" y="327513"/>
                  <a:pt x="1493916" y="329907"/>
                  <a:pt x="1483112" y="334537"/>
                </a:cubicBezTo>
                <a:cubicBezTo>
                  <a:pt x="1467833" y="341085"/>
                  <a:pt x="1454544" y="352465"/>
                  <a:pt x="1438507" y="356839"/>
                </a:cubicBezTo>
                <a:cubicBezTo>
                  <a:pt x="1413150" y="363755"/>
                  <a:pt x="1386468" y="364274"/>
                  <a:pt x="1360449" y="367991"/>
                </a:cubicBezTo>
                <a:cubicBezTo>
                  <a:pt x="1323359" y="405080"/>
                  <a:pt x="1355360" y="379729"/>
                  <a:pt x="1304692" y="401444"/>
                </a:cubicBezTo>
                <a:cubicBezTo>
                  <a:pt x="1289413" y="407992"/>
                  <a:pt x="1274521" y="415500"/>
                  <a:pt x="1260088" y="423747"/>
                </a:cubicBezTo>
                <a:cubicBezTo>
                  <a:pt x="1248452" y="430396"/>
                  <a:pt x="1238953" y="440770"/>
                  <a:pt x="1226634" y="446049"/>
                </a:cubicBezTo>
                <a:cubicBezTo>
                  <a:pt x="1212547" y="452086"/>
                  <a:pt x="1196709" y="452796"/>
                  <a:pt x="1182029" y="457200"/>
                </a:cubicBezTo>
                <a:cubicBezTo>
                  <a:pt x="1159512" y="463955"/>
                  <a:pt x="1115122" y="479503"/>
                  <a:pt x="1115122" y="479503"/>
                </a:cubicBezTo>
                <a:cubicBezTo>
                  <a:pt x="1107688" y="486937"/>
                  <a:pt x="1101947" y="496589"/>
                  <a:pt x="1092819" y="501805"/>
                </a:cubicBezTo>
                <a:cubicBezTo>
                  <a:pt x="1060156" y="520470"/>
                  <a:pt x="1027907" y="526397"/>
                  <a:pt x="992458" y="535259"/>
                </a:cubicBezTo>
                <a:cubicBezTo>
                  <a:pt x="981307" y="542693"/>
                  <a:pt x="971842" y="553710"/>
                  <a:pt x="959005" y="557561"/>
                </a:cubicBezTo>
                <a:cubicBezTo>
                  <a:pt x="933830" y="565114"/>
                  <a:pt x="906872" y="564392"/>
                  <a:pt x="880946" y="568713"/>
                </a:cubicBezTo>
                <a:cubicBezTo>
                  <a:pt x="862251" y="571829"/>
                  <a:pt x="843414" y="574657"/>
                  <a:pt x="825190" y="579864"/>
                </a:cubicBezTo>
                <a:cubicBezTo>
                  <a:pt x="817198" y="582147"/>
                  <a:pt x="810322" y="587298"/>
                  <a:pt x="802888" y="591015"/>
                </a:cubicBezTo>
                <a:lnTo>
                  <a:pt x="657922" y="691376"/>
                </a:lnTo>
                <a:lnTo>
                  <a:pt x="501805" y="1326996"/>
                </a:lnTo>
                <a:lnTo>
                  <a:pt x="691375" y="2509025"/>
                </a:lnTo>
                <a:lnTo>
                  <a:pt x="1271239" y="3289610"/>
                </a:lnTo>
                <a:lnTo>
                  <a:pt x="1817649" y="3601844"/>
                </a:lnTo>
                <a:lnTo>
                  <a:pt x="211873" y="3880625"/>
                </a:lnTo>
                <a:lnTo>
                  <a:pt x="11151" y="1572322"/>
                </a:lnTo>
                <a:lnTo>
                  <a:pt x="0" y="223025"/>
                </a:lnTo>
                <a:lnTo>
                  <a:pt x="791736" y="0"/>
                </a:lnTo>
                <a:lnTo>
                  <a:pt x="1550019" y="55757"/>
                </a:lnTo>
                <a:lnTo>
                  <a:pt x="1817649" y="1784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86" y="3688652"/>
            <a:ext cx="23812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86" y="1194118"/>
            <a:ext cx="23812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35576" y="1194118"/>
            <a:ext cx="375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-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2730" t="24429" r="41002" b="31790"/>
          <a:stretch/>
        </p:blipFill>
        <p:spPr>
          <a:xfrm>
            <a:off x="4773599" y="4547616"/>
            <a:ext cx="170257" cy="2161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5576" y="3610497"/>
            <a:ext cx="375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4-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2731" t="24429" r="29406" b="41805"/>
          <a:stretch/>
        </p:blipFill>
        <p:spPr>
          <a:xfrm>
            <a:off x="4782158" y="2046106"/>
            <a:ext cx="224690" cy="1667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4279" y="3467802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baseline="30000" dirty="0" smtClean="0"/>
              <a:t>-</a:t>
            </a:r>
            <a:endParaRPr lang="en-US" sz="2800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75591" y="2129477"/>
            <a:ext cx="57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(Ox)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11496" y="4588816"/>
            <a:ext cx="68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(Red)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95466" y="308221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Aqueous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26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14242"/>
              </p:ext>
            </p:extLst>
          </p:nvPr>
        </p:nvGraphicFramePr>
        <p:xfrm>
          <a:off x="1193340" y="2046314"/>
          <a:ext cx="6060900" cy="164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300"/>
                <a:gridCol w="2020300"/>
                <a:gridCol w="2020300"/>
              </a:tblGrid>
              <a:tr h="92394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k</a:t>
                      </a:r>
                      <a:r>
                        <a:rPr lang="en-US" sz="2400" baseline="30000" dirty="0" smtClean="0"/>
                        <a:t>0</a:t>
                      </a:r>
                      <a:r>
                        <a:rPr lang="en-US" sz="2400" baseline="0" dirty="0" smtClean="0"/>
                        <a:t> cm/s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Fe(CN)</a:t>
                      </a:r>
                      <a:r>
                        <a:rPr lang="en-US" sz="2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3-/4-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Ru(NH</a:t>
                      </a:r>
                      <a:r>
                        <a:rPr lang="en-US" sz="2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2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3+/2+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7246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GUITAR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</a:t>
                      </a:r>
                      <a:r>
                        <a:rPr lang="en-US" sz="2400" baseline="0" dirty="0" smtClean="0"/>
                        <a:t> × 10</a:t>
                      </a:r>
                      <a:r>
                        <a:rPr lang="en-US" sz="2400" baseline="30000" dirty="0" smtClean="0"/>
                        <a:t>-2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</a:t>
                      </a:r>
                      <a:r>
                        <a:rPr lang="en-US" sz="2400" baseline="0" dirty="0" smtClean="0"/>
                        <a:t>× 10</a:t>
                      </a:r>
                      <a:r>
                        <a:rPr lang="en-US" sz="2400" baseline="30000" dirty="0" smtClean="0"/>
                        <a:t>-2</a:t>
                      </a:r>
                      <a:endParaRPr lang="en-US" sz="240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46363" y="58448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000" spc="-1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obtained from Cyclic Voltammetry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0800" y="4487031"/>
            <a:ext cx="6126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Conclusion: GUITAR has fast heterogeneous electron transfer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 in Literature</a:t>
            </a:r>
            <a:endParaRPr lang="en-US" dirty="0"/>
          </a:p>
          <a:p>
            <a:pPr lvl="1"/>
            <a:r>
              <a:rPr lang="en-US" dirty="0" smtClean="0"/>
              <a:t>Graphene is great stuff</a:t>
            </a:r>
          </a:p>
          <a:p>
            <a:pPr lvl="1"/>
            <a:endParaRPr lang="en-US" dirty="0"/>
          </a:p>
          <a:p>
            <a:r>
              <a:rPr lang="en-US" dirty="0" smtClean="0"/>
              <a:t>Better Read What’s Going On in Literature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4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D92685-FD3F-4B5B-8E2E-1DF42BBA04DC}" type="datetime1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2/1/2017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27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9ABFBD-9B7B-4313-83F3-5B6F64181F4D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2" y="533745"/>
            <a:ext cx="8600409" cy="31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012" y="4037328"/>
            <a:ext cx="78705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HOPG, </a:t>
            </a:r>
            <a:r>
              <a:rPr lang="en-US" sz="2800" dirty="0" err="1" smtClean="0"/>
              <a:t>McCreery</a:t>
            </a:r>
            <a:r>
              <a:rPr lang="en-US" sz="2800" dirty="0" smtClean="0"/>
              <a:t>, Anal. Chem. 1992, 64, 2518-2524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of Electronic States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31EDE-D0ED-4917-B2A1-C5AE7643397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cxnSp>
        <p:nvCxnSpPr>
          <p:cNvPr id="5" name="Straight Arrow Connector 2"/>
          <p:cNvCxnSpPr>
            <a:cxnSpLocks noChangeShapeType="1"/>
          </p:cNvCxnSpPr>
          <p:nvPr/>
        </p:nvCxnSpPr>
        <p:spPr bwMode="auto">
          <a:xfrm flipV="1">
            <a:off x="745090" y="2622252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64140" y="3228677"/>
            <a:ext cx="919162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26140" y="3228677"/>
            <a:ext cx="936625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765" y="3265189"/>
            <a:ext cx="938212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62765" y="3265189"/>
            <a:ext cx="949325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8565" y="4057352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Arrow Connector 4"/>
          <p:cNvCxnSpPr>
            <a:cxnSpLocks noChangeShapeType="1"/>
          </p:cNvCxnSpPr>
          <p:nvPr/>
        </p:nvCxnSpPr>
        <p:spPr bwMode="auto">
          <a:xfrm>
            <a:off x="745090" y="4038302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097515" y="3473152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σ+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042077" y="3473152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π+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3702602" y="3473152"/>
            <a:ext cx="37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σ-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842177" y="3473152"/>
            <a:ext cx="382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π-</a:t>
            </a:r>
          </a:p>
        </p:txBody>
      </p:sp>
      <p:cxnSp>
        <p:nvCxnSpPr>
          <p:cNvPr id="16" name="Straight Connector 20"/>
          <p:cNvCxnSpPr>
            <a:cxnSpLocks noChangeShapeType="1"/>
          </p:cNvCxnSpPr>
          <p:nvPr/>
        </p:nvCxnSpPr>
        <p:spPr bwMode="auto">
          <a:xfrm>
            <a:off x="2462765" y="2634158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2143677" y="225236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Fermi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159302" y="3179464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DOS</a:t>
            </a:r>
          </a:p>
        </p:txBody>
      </p:sp>
      <p:cxnSp>
        <p:nvCxnSpPr>
          <p:cNvPr id="19" name="Straight Arrow Connector 26"/>
          <p:cNvCxnSpPr>
            <a:cxnSpLocks noChangeShapeType="1"/>
          </p:cNvCxnSpPr>
          <p:nvPr/>
        </p:nvCxnSpPr>
        <p:spPr bwMode="auto">
          <a:xfrm flipV="1">
            <a:off x="4823377" y="2622252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391952" y="3300114"/>
            <a:ext cx="317500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387065" y="3228677"/>
            <a:ext cx="331787" cy="16176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686852" y="4057352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3" name="Straight Arrow Connector 32"/>
          <p:cNvCxnSpPr>
            <a:cxnSpLocks noChangeShapeType="1"/>
          </p:cNvCxnSpPr>
          <p:nvPr/>
        </p:nvCxnSpPr>
        <p:spPr bwMode="auto">
          <a:xfrm>
            <a:off x="4823377" y="4038302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37"/>
          <p:cNvCxnSpPr>
            <a:cxnSpLocks noChangeShapeType="1"/>
          </p:cNvCxnSpPr>
          <p:nvPr/>
        </p:nvCxnSpPr>
        <p:spPr bwMode="auto">
          <a:xfrm>
            <a:off x="6553752" y="2622252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6221965" y="225236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Fermi</a:t>
            </a:r>
          </a:p>
        </p:txBody>
      </p:sp>
      <p:sp>
        <p:nvSpPr>
          <p:cNvPr id="26" name="TextBox 40"/>
          <p:cNvSpPr txBox="1">
            <a:spLocks noChangeArrowheads="1"/>
          </p:cNvSpPr>
          <p:nvPr/>
        </p:nvSpPr>
        <p:spPr bwMode="auto">
          <a:xfrm>
            <a:off x="3952633" y="4038727"/>
            <a:ext cx="126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Energy (eV)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4828140" y="2823864"/>
            <a:ext cx="3268662" cy="1212850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 bwMode="auto">
          <a:xfrm flipH="1">
            <a:off x="6221965" y="2823864"/>
            <a:ext cx="2273300" cy="1214438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36"/>
          <p:cNvCxnSpPr>
            <a:cxnSpLocks noChangeShapeType="1"/>
          </p:cNvCxnSpPr>
          <p:nvPr/>
        </p:nvCxnSpPr>
        <p:spPr bwMode="auto">
          <a:xfrm flipH="1">
            <a:off x="4832902" y="2823864"/>
            <a:ext cx="198438" cy="174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45"/>
          <p:cNvCxnSpPr>
            <a:cxnSpLocks noChangeShapeType="1"/>
          </p:cNvCxnSpPr>
          <p:nvPr/>
        </p:nvCxnSpPr>
        <p:spPr bwMode="auto">
          <a:xfrm flipH="1">
            <a:off x="4823377" y="2863552"/>
            <a:ext cx="411163" cy="3667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47"/>
          <p:cNvCxnSpPr>
            <a:cxnSpLocks noChangeShapeType="1"/>
          </p:cNvCxnSpPr>
          <p:nvPr/>
        </p:nvCxnSpPr>
        <p:spPr bwMode="auto">
          <a:xfrm flipH="1">
            <a:off x="4832902" y="2863552"/>
            <a:ext cx="617538" cy="58578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49"/>
          <p:cNvCxnSpPr>
            <a:cxnSpLocks noChangeShapeType="1"/>
          </p:cNvCxnSpPr>
          <p:nvPr/>
        </p:nvCxnSpPr>
        <p:spPr bwMode="auto">
          <a:xfrm flipH="1">
            <a:off x="4823377" y="2893714"/>
            <a:ext cx="868363" cy="7937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51"/>
          <p:cNvCxnSpPr>
            <a:cxnSpLocks noChangeShapeType="1"/>
          </p:cNvCxnSpPr>
          <p:nvPr/>
        </p:nvCxnSpPr>
        <p:spPr bwMode="auto">
          <a:xfrm flipH="1">
            <a:off x="4832902" y="2934989"/>
            <a:ext cx="1130300" cy="9953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53"/>
          <p:cNvCxnSpPr>
            <a:cxnSpLocks noChangeShapeType="1"/>
          </p:cNvCxnSpPr>
          <p:nvPr/>
        </p:nvCxnSpPr>
        <p:spPr bwMode="auto">
          <a:xfrm flipH="1">
            <a:off x="5031340" y="2969914"/>
            <a:ext cx="1190625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55"/>
          <p:cNvCxnSpPr>
            <a:cxnSpLocks noChangeShapeType="1"/>
          </p:cNvCxnSpPr>
          <p:nvPr/>
        </p:nvCxnSpPr>
        <p:spPr bwMode="auto">
          <a:xfrm flipH="1">
            <a:off x="5352015" y="3041352"/>
            <a:ext cx="1101725" cy="9969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57"/>
          <p:cNvCxnSpPr>
            <a:cxnSpLocks noChangeShapeType="1"/>
            <a:stCxn id="21" idx="0"/>
          </p:cNvCxnSpPr>
          <p:nvPr/>
        </p:nvCxnSpPr>
        <p:spPr bwMode="auto">
          <a:xfrm flipH="1">
            <a:off x="5645702" y="3228677"/>
            <a:ext cx="908050" cy="809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59"/>
          <p:cNvCxnSpPr>
            <a:cxnSpLocks noChangeShapeType="1"/>
          </p:cNvCxnSpPr>
          <p:nvPr/>
        </p:nvCxnSpPr>
        <p:spPr bwMode="auto">
          <a:xfrm flipH="1">
            <a:off x="5963202" y="3473152"/>
            <a:ext cx="590550" cy="5635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61"/>
          <p:cNvCxnSpPr>
            <a:cxnSpLocks noChangeShapeType="1"/>
          </p:cNvCxnSpPr>
          <p:nvPr/>
        </p:nvCxnSpPr>
        <p:spPr bwMode="auto">
          <a:xfrm flipH="1">
            <a:off x="6255302" y="3790652"/>
            <a:ext cx="298450" cy="2476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64"/>
          <p:cNvSpPr txBox="1">
            <a:spLocks noChangeArrowheads="1"/>
          </p:cNvSpPr>
          <p:nvPr/>
        </p:nvSpPr>
        <p:spPr bwMode="auto">
          <a:xfrm>
            <a:off x="1224515" y="4908435"/>
            <a:ext cx="264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Crystalline Graphite</a:t>
            </a:r>
          </a:p>
        </p:txBody>
      </p:sp>
      <p:sp>
        <p:nvSpPr>
          <p:cNvPr id="40" name="TextBox 65"/>
          <p:cNvSpPr txBox="1">
            <a:spLocks noChangeArrowheads="1"/>
          </p:cNvSpPr>
          <p:nvPr/>
        </p:nvSpPr>
        <p:spPr bwMode="auto">
          <a:xfrm>
            <a:off x="5351884" y="4943383"/>
            <a:ext cx="27235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Disordered Graphite</a:t>
            </a:r>
          </a:p>
        </p:txBody>
      </p:sp>
      <p:sp>
        <p:nvSpPr>
          <p:cNvPr id="41" name="TextBox 66"/>
          <p:cNvSpPr txBox="1">
            <a:spLocks noChangeArrowheads="1"/>
          </p:cNvSpPr>
          <p:nvPr/>
        </p:nvSpPr>
        <p:spPr bwMode="auto">
          <a:xfrm>
            <a:off x="1930520" y="1341439"/>
            <a:ext cx="496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McCreery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et al, J. Phys. Chem. 1994, 98, 5314-5319</a:t>
            </a:r>
          </a:p>
        </p:txBody>
      </p:sp>
      <p:sp>
        <p:nvSpPr>
          <p:cNvPr id="42" name="TextBox 44"/>
          <p:cNvSpPr txBox="1">
            <a:spLocks noChangeArrowheads="1"/>
          </p:cNvSpPr>
          <p:nvPr/>
        </p:nvSpPr>
        <p:spPr bwMode="auto">
          <a:xfrm>
            <a:off x="4991652" y="3041352"/>
            <a:ext cx="917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Valence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Band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>
            <a:off x="7780890" y="3049290"/>
            <a:ext cx="1266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Conduction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Band</a:t>
            </a:r>
          </a:p>
        </p:txBody>
      </p:sp>
      <p:cxnSp>
        <p:nvCxnSpPr>
          <p:cNvPr id="44" name="Straight Connector 46"/>
          <p:cNvCxnSpPr>
            <a:cxnSpLocks noChangeShapeType="1"/>
            <a:stCxn id="6" idx="0"/>
          </p:cNvCxnSpPr>
          <p:nvPr/>
        </p:nvCxnSpPr>
        <p:spPr bwMode="auto">
          <a:xfrm flipH="1">
            <a:off x="800652" y="3228677"/>
            <a:ext cx="423863" cy="4556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58"/>
          <p:cNvCxnSpPr>
            <a:cxnSpLocks noChangeShapeType="1"/>
          </p:cNvCxnSpPr>
          <p:nvPr/>
        </p:nvCxnSpPr>
        <p:spPr bwMode="auto">
          <a:xfrm flipH="1">
            <a:off x="764140" y="3300114"/>
            <a:ext cx="595312" cy="6111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63"/>
          <p:cNvCxnSpPr>
            <a:cxnSpLocks noChangeShapeType="1"/>
          </p:cNvCxnSpPr>
          <p:nvPr/>
        </p:nvCxnSpPr>
        <p:spPr bwMode="auto">
          <a:xfrm flipH="1">
            <a:off x="800652" y="3363614"/>
            <a:ext cx="682625" cy="69373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65"/>
          <p:cNvCxnSpPr>
            <a:cxnSpLocks noChangeShapeType="1"/>
            <a:stCxn id="6" idx="7"/>
          </p:cNvCxnSpPr>
          <p:nvPr/>
        </p:nvCxnSpPr>
        <p:spPr bwMode="auto">
          <a:xfrm flipH="1">
            <a:off x="1022902" y="3465214"/>
            <a:ext cx="525463" cy="6000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72"/>
          <p:cNvCxnSpPr>
            <a:cxnSpLocks noChangeShapeType="1"/>
            <a:stCxn id="7" idx="0"/>
          </p:cNvCxnSpPr>
          <p:nvPr/>
        </p:nvCxnSpPr>
        <p:spPr bwMode="auto">
          <a:xfrm flipH="1">
            <a:off x="1224515" y="3228677"/>
            <a:ext cx="769937" cy="82073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74"/>
          <p:cNvCxnSpPr>
            <a:cxnSpLocks noChangeShapeType="1"/>
          </p:cNvCxnSpPr>
          <p:nvPr/>
        </p:nvCxnSpPr>
        <p:spPr bwMode="auto">
          <a:xfrm flipH="1">
            <a:off x="1437240" y="3300114"/>
            <a:ext cx="706437" cy="7508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76"/>
          <p:cNvCxnSpPr>
            <a:cxnSpLocks noChangeShapeType="1"/>
          </p:cNvCxnSpPr>
          <p:nvPr/>
        </p:nvCxnSpPr>
        <p:spPr bwMode="auto">
          <a:xfrm flipH="1">
            <a:off x="1691240" y="3455689"/>
            <a:ext cx="557212" cy="5810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81"/>
          <p:cNvCxnSpPr>
            <a:cxnSpLocks noChangeShapeType="1"/>
          </p:cNvCxnSpPr>
          <p:nvPr/>
        </p:nvCxnSpPr>
        <p:spPr bwMode="auto">
          <a:xfrm flipH="1">
            <a:off x="1919840" y="3549352"/>
            <a:ext cx="450850" cy="4810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83"/>
          <p:cNvCxnSpPr>
            <a:cxnSpLocks noChangeShapeType="1"/>
          </p:cNvCxnSpPr>
          <p:nvPr/>
        </p:nvCxnSpPr>
        <p:spPr bwMode="auto">
          <a:xfrm flipH="1">
            <a:off x="2123040" y="3760489"/>
            <a:ext cx="277812" cy="2968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544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/>
          <p:cNvSpPr>
            <a:spLocks noChangeArrowheads="1"/>
          </p:cNvSpPr>
          <p:nvPr/>
        </p:nvSpPr>
        <p:spPr bwMode="auto">
          <a:xfrm>
            <a:off x="5516871" y="3536004"/>
            <a:ext cx="2182126" cy="1264163"/>
          </a:xfrm>
          <a:prstGeom prst="parallelogram">
            <a:avLst>
              <a:gd name="adj" fmla="val 6808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16" y="210835"/>
            <a:ext cx="837428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e- Transfer Rates Edge vs. Basal Planes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10" y="1552953"/>
            <a:ext cx="8034849" cy="20177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</a:rPr>
              <a:t>Electron transfer rates on </a:t>
            </a:r>
            <a:r>
              <a:rPr lang="en-US" sz="2000" dirty="0" smtClean="0">
                <a:solidFill>
                  <a:schemeClr val="tx1"/>
                </a:solidFill>
                <a:ea typeface="+mn-ea"/>
              </a:rPr>
              <a:t>HOPG, </a:t>
            </a:r>
            <a:r>
              <a:rPr lang="en-US" sz="2000" dirty="0" err="1" smtClean="0">
                <a:solidFill>
                  <a:schemeClr val="tx1"/>
                </a:solidFill>
                <a:ea typeface="+mn-ea"/>
              </a:rPr>
              <a:t>graphites</a:t>
            </a:r>
            <a:r>
              <a:rPr lang="en-US" sz="2000" dirty="0" smtClean="0">
                <a:solidFill>
                  <a:schemeClr val="tx1"/>
                </a:solidFill>
                <a:ea typeface="+mn-ea"/>
              </a:rPr>
              <a:t> and </a:t>
            </a:r>
            <a:r>
              <a:rPr lang="en-US" sz="2000" dirty="0" err="1" smtClean="0">
                <a:solidFill>
                  <a:schemeClr val="tx1"/>
                </a:solidFill>
                <a:ea typeface="+mn-ea"/>
              </a:rPr>
              <a:t>graphenes</a:t>
            </a:r>
            <a:endParaRPr lang="en-US" sz="2000" dirty="0">
              <a:solidFill>
                <a:schemeClr val="tx1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sz="2000" dirty="0" smtClean="0">
              <a:solidFill>
                <a:schemeClr val="tx1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solidFill>
                  <a:schemeClr val="tx1"/>
                </a:solidFill>
                <a:ea typeface="+mn-ea"/>
              </a:rPr>
              <a:t>Anisotropic Behavior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solidFill>
                  <a:schemeClr val="tx1"/>
                </a:solidFill>
                <a:ea typeface="+mn-ea"/>
              </a:rPr>
              <a:t>Edge Plane &gt;&gt; </a:t>
            </a:r>
            <a:r>
              <a:rPr lang="en-US" sz="2000" dirty="0">
                <a:solidFill>
                  <a:schemeClr val="tx1"/>
                </a:solidFill>
                <a:ea typeface="+mn-ea"/>
              </a:rPr>
              <a:t>Basal </a:t>
            </a:r>
            <a:r>
              <a:rPr lang="en-US" sz="2000" dirty="0" smtClean="0">
                <a:solidFill>
                  <a:schemeClr val="tx1"/>
                </a:solidFill>
                <a:ea typeface="+mn-ea"/>
              </a:rPr>
              <a:t>Plane</a:t>
            </a:r>
            <a:endParaRPr lang="en-US" sz="20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75780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E9DDC6-8DF6-4E40-9028-90FB7CD2D641}" type="datetime1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2/1/2017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57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A46AAC-2727-43A7-912F-9A1142E92262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75782" name="Group 13"/>
          <p:cNvGrpSpPr>
            <a:grpSpLocks/>
          </p:cNvGrpSpPr>
          <p:nvPr/>
        </p:nvGrpSpPr>
        <p:grpSpPr bwMode="auto">
          <a:xfrm>
            <a:off x="5024951" y="3026139"/>
            <a:ext cx="2521646" cy="1788413"/>
            <a:chOff x="5735340" y="3029779"/>
            <a:chExt cx="2262119" cy="152552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" name="Parallelogram 8"/>
            <p:cNvSpPr>
              <a:spLocks noChangeArrowheads="1"/>
            </p:cNvSpPr>
            <p:nvPr/>
          </p:nvSpPr>
          <p:spPr bwMode="auto">
            <a:xfrm>
              <a:off x="6039917" y="3334699"/>
              <a:ext cx="1957542" cy="1078339"/>
            </a:xfrm>
            <a:prstGeom prst="parallelogram">
              <a:avLst>
                <a:gd name="adj" fmla="val 68080"/>
              </a:avLst>
            </a:prstGeom>
            <a:grpFill/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Parallelogram 6"/>
            <p:cNvSpPr>
              <a:spLocks noChangeArrowheads="1"/>
            </p:cNvSpPr>
            <p:nvPr/>
          </p:nvSpPr>
          <p:spPr bwMode="auto">
            <a:xfrm>
              <a:off x="5887628" y="3182239"/>
              <a:ext cx="1957542" cy="1078339"/>
            </a:xfrm>
            <a:prstGeom prst="parallelogram">
              <a:avLst>
                <a:gd name="adj" fmla="val 68080"/>
              </a:avLst>
            </a:prstGeom>
            <a:grpFill/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Parallelogram 5"/>
            <p:cNvSpPr>
              <a:spLocks noChangeArrowheads="1"/>
            </p:cNvSpPr>
            <p:nvPr/>
          </p:nvSpPr>
          <p:spPr bwMode="auto">
            <a:xfrm>
              <a:off x="5735340" y="3029779"/>
              <a:ext cx="1957542" cy="1078339"/>
            </a:xfrm>
            <a:prstGeom prst="parallelogram">
              <a:avLst>
                <a:gd name="adj" fmla="val 68080"/>
              </a:avLst>
            </a:prstGeom>
            <a:grpFill/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5797" name="TextBox 11"/>
            <p:cNvSpPr txBox="1">
              <a:spLocks noChangeArrowheads="1"/>
            </p:cNvSpPr>
            <p:nvPr/>
          </p:nvSpPr>
          <p:spPr bwMode="auto">
            <a:xfrm>
              <a:off x="6248653" y="4185974"/>
              <a:ext cx="637803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Edge</a:t>
              </a:r>
            </a:p>
          </p:txBody>
        </p:sp>
        <p:sp>
          <p:nvSpPr>
            <p:cNvPr id="75798" name="TextBox 12"/>
            <p:cNvSpPr txBox="1">
              <a:spLocks noChangeArrowheads="1"/>
            </p:cNvSpPr>
            <p:nvPr/>
          </p:nvSpPr>
          <p:spPr bwMode="auto">
            <a:xfrm>
              <a:off x="6376468" y="3384310"/>
              <a:ext cx="673582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Basal</a:t>
              </a:r>
            </a:p>
          </p:txBody>
        </p:sp>
      </p:grpSp>
      <p:sp>
        <p:nvSpPr>
          <p:cNvPr id="12" name="Freeform 11"/>
          <p:cNvSpPr/>
          <p:nvPr/>
        </p:nvSpPr>
        <p:spPr>
          <a:xfrm>
            <a:off x="5398064" y="2488076"/>
            <a:ext cx="946060" cy="826639"/>
          </a:xfrm>
          <a:custGeom>
            <a:avLst/>
            <a:gdLst>
              <a:gd name="connsiteX0" fmla="*/ 0 w 849085"/>
              <a:gd name="connsiteY0" fmla="*/ 440871 h 704248"/>
              <a:gd name="connsiteX1" fmla="*/ 620485 w 849085"/>
              <a:gd name="connsiteY1" fmla="*/ 685800 h 704248"/>
              <a:gd name="connsiteX2" fmla="*/ 849085 w 849085"/>
              <a:gd name="connsiteY2" fmla="*/ 0 h 70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085" h="704248">
                <a:moveTo>
                  <a:pt x="0" y="440871"/>
                </a:moveTo>
                <a:cubicBezTo>
                  <a:pt x="239485" y="600074"/>
                  <a:pt x="478971" y="759278"/>
                  <a:pt x="620485" y="685800"/>
                </a:cubicBezTo>
                <a:cubicBezTo>
                  <a:pt x="761999" y="612322"/>
                  <a:pt x="805542" y="306161"/>
                  <a:pt x="849085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5784" name="TextBox 12"/>
          <p:cNvSpPr txBox="1">
            <a:spLocks noChangeArrowheads="1"/>
          </p:cNvSpPr>
          <p:nvPr/>
        </p:nvSpPr>
        <p:spPr bwMode="auto">
          <a:xfrm>
            <a:off x="6250401" y="2514142"/>
            <a:ext cx="682577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slow</a:t>
            </a:r>
          </a:p>
        </p:txBody>
      </p:sp>
      <p:sp>
        <p:nvSpPr>
          <p:cNvPr id="75785" name="TextBox 13"/>
          <p:cNvSpPr txBox="1">
            <a:spLocks noChangeArrowheads="1"/>
          </p:cNvSpPr>
          <p:nvPr/>
        </p:nvSpPr>
        <p:spPr bwMode="auto">
          <a:xfrm>
            <a:off x="4713719" y="2555101"/>
            <a:ext cx="1584428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Ox + ne</a:t>
            </a:r>
            <a:r>
              <a:rPr lang="en-US" altLang="en-US" sz="1800" baseline="30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75786" name="TextBox 14"/>
          <p:cNvSpPr txBox="1">
            <a:spLocks noChangeArrowheads="1"/>
          </p:cNvSpPr>
          <p:nvPr/>
        </p:nvSpPr>
        <p:spPr bwMode="auto">
          <a:xfrm>
            <a:off x="5999298" y="2037521"/>
            <a:ext cx="781604" cy="4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Red</a:t>
            </a:r>
          </a:p>
        </p:txBody>
      </p:sp>
      <p:sp>
        <p:nvSpPr>
          <p:cNvPr id="21" name="Freeform 20"/>
          <p:cNvSpPr/>
          <p:nvPr/>
        </p:nvSpPr>
        <p:spPr>
          <a:xfrm flipV="1">
            <a:off x="3999312" y="4455997"/>
            <a:ext cx="1119354" cy="996063"/>
          </a:xfrm>
          <a:custGeom>
            <a:avLst/>
            <a:gdLst>
              <a:gd name="connsiteX0" fmla="*/ 0 w 849085"/>
              <a:gd name="connsiteY0" fmla="*/ 440871 h 704248"/>
              <a:gd name="connsiteX1" fmla="*/ 620485 w 849085"/>
              <a:gd name="connsiteY1" fmla="*/ 685800 h 704248"/>
              <a:gd name="connsiteX2" fmla="*/ 849085 w 849085"/>
              <a:gd name="connsiteY2" fmla="*/ 0 h 704248"/>
              <a:gd name="connsiteX0" fmla="*/ 0 w 1332515"/>
              <a:gd name="connsiteY0" fmla="*/ 440871 h 729496"/>
              <a:gd name="connsiteX1" fmla="*/ 1312269 w 1332515"/>
              <a:gd name="connsiteY1" fmla="*/ 712990 h 729496"/>
              <a:gd name="connsiteX2" fmla="*/ 849085 w 1332515"/>
              <a:gd name="connsiteY2" fmla="*/ 0 h 729496"/>
              <a:gd name="connsiteX0" fmla="*/ 0 w 1318440"/>
              <a:gd name="connsiteY0" fmla="*/ 420479 h 707986"/>
              <a:gd name="connsiteX1" fmla="*/ 1312269 w 1318440"/>
              <a:gd name="connsiteY1" fmla="*/ 692598 h 707986"/>
              <a:gd name="connsiteX2" fmla="*/ 535620 w 1318440"/>
              <a:gd name="connsiteY2" fmla="*/ 0 h 707986"/>
              <a:gd name="connsiteX0" fmla="*/ 0 w 1318797"/>
              <a:gd name="connsiteY0" fmla="*/ 420479 h 707986"/>
              <a:gd name="connsiteX1" fmla="*/ 1312269 w 1318797"/>
              <a:gd name="connsiteY1" fmla="*/ 692598 h 707986"/>
              <a:gd name="connsiteX2" fmla="*/ 535620 w 1318797"/>
              <a:gd name="connsiteY2" fmla="*/ 0 h 707986"/>
              <a:gd name="connsiteX0" fmla="*/ 0 w 1331947"/>
              <a:gd name="connsiteY0" fmla="*/ 420479 h 707986"/>
              <a:gd name="connsiteX1" fmla="*/ 1312269 w 1331947"/>
              <a:gd name="connsiteY1" fmla="*/ 692598 h 707986"/>
              <a:gd name="connsiteX2" fmla="*/ 535620 w 1331947"/>
              <a:gd name="connsiteY2" fmla="*/ 0 h 70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947" h="707986">
                <a:moveTo>
                  <a:pt x="0" y="420479"/>
                </a:moveTo>
                <a:cubicBezTo>
                  <a:pt x="239485" y="579682"/>
                  <a:pt x="1222999" y="762678"/>
                  <a:pt x="1312269" y="692598"/>
                </a:cubicBezTo>
                <a:cubicBezTo>
                  <a:pt x="1401539" y="622518"/>
                  <a:pt x="1194671" y="306161"/>
                  <a:pt x="53562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5788" name="TextBox 21"/>
          <p:cNvSpPr txBox="1">
            <a:spLocks noChangeArrowheads="1"/>
          </p:cNvSpPr>
          <p:nvPr/>
        </p:nvSpPr>
        <p:spPr bwMode="auto">
          <a:xfrm>
            <a:off x="4430787" y="4482061"/>
            <a:ext cx="634832" cy="4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Fast</a:t>
            </a:r>
          </a:p>
        </p:txBody>
      </p:sp>
      <p:sp>
        <p:nvSpPr>
          <p:cNvPr id="75789" name="TextBox 23"/>
          <p:cNvSpPr txBox="1">
            <a:spLocks noChangeArrowheads="1"/>
          </p:cNvSpPr>
          <p:nvPr/>
        </p:nvSpPr>
        <p:spPr bwMode="auto">
          <a:xfrm>
            <a:off x="2920629" y="4668239"/>
            <a:ext cx="1586196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Ox + ne</a:t>
            </a:r>
            <a:r>
              <a:rPr lang="en-US" altLang="en-US" sz="1800" baseline="30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75790" name="TextBox 24"/>
          <p:cNvSpPr txBox="1">
            <a:spLocks noChangeArrowheads="1"/>
          </p:cNvSpPr>
          <p:nvPr/>
        </p:nvSpPr>
        <p:spPr bwMode="auto">
          <a:xfrm>
            <a:off x="3831322" y="5262149"/>
            <a:ext cx="739164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Red</a:t>
            </a:r>
          </a:p>
        </p:txBody>
      </p:sp>
      <p:sp>
        <p:nvSpPr>
          <p:cNvPr id="24" name="TextBox 66"/>
          <p:cNvSpPr txBox="1">
            <a:spLocks noChangeArrowheads="1"/>
          </p:cNvSpPr>
          <p:nvPr/>
        </p:nvSpPr>
        <p:spPr bwMode="auto">
          <a:xfrm>
            <a:off x="487093" y="3247500"/>
            <a:ext cx="2858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McCreery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et al, J. Phys. Chem. 1994, 98, 5314-5319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45" y="3493447"/>
            <a:ext cx="1484597" cy="110904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427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Defects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08" y="3055255"/>
            <a:ext cx="5107689" cy="140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09" y="2928948"/>
            <a:ext cx="5107689" cy="1409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10" y="2813941"/>
            <a:ext cx="5107689" cy="1409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10" y="2698934"/>
            <a:ext cx="5107689" cy="140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09" y="2583927"/>
            <a:ext cx="5107689" cy="14092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43975" y="1979660"/>
            <a:ext cx="4124444" cy="212857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534" y="2238129"/>
            <a:ext cx="1897332" cy="141737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 flipH="1">
            <a:off x="3232737" y="2757142"/>
            <a:ext cx="3165832" cy="769441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Basal Plane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6200" y="3684853"/>
            <a:ext cx="1774653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dirty="0" smtClean="0"/>
              <a:t>Edge Plane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045679" y="1318652"/>
            <a:ext cx="232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</a:t>
            </a:r>
            <a:r>
              <a:rPr lang="en-US" dirty="0" smtClean="0"/>
              <a:t>Defect</a:t>
            </a:r>
          </a:p>
          <a:p>
            <a:r>
              <a:rPr lang="en-US" dirty="0" smtClean="0"/>
              <a:t>Fast e</a:t>
            </a:r>
            <a:r>
              <a:rPr lang="en-US" baseline="30000" dirty="0" smtClean="0"/>
              <a:t>-</a:t>
            </a:r>
            <a:r>
              <a:rPr lang="en-US" dirty="0" smtClean="0"/>
              <a:t> transfer too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31498" y="1926677"/>
            <a:ext cx="276090" cy="125329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 rot="7782145" flipV="1">
            <a:off x="2820346" y="2028099"/>
            <a:ext cx="1365887" cy="1305014"/>
          </a:xfrm>
          <a:custGeom>
            <a:avLst/>
            <a:gdLst>
              <a:gd name="connsiteX0" fmla="*/ 0 w 849085"/>
              <a:gd name="connsiteY0" fmla="*/ 440871 h 704248"/>
              <a:gd name="connsiteX1" fmla="*/ 620485 w 849085"/>
              <a:gd name="connsiteY1" fmla="*/ 685800 h 704248"/>
              <a:gd name="connsiteX2" fmla="*/ 849085 w 849085"/>
              <a:gd name="connsiteY2" fmla="*/ 0 h 704248"/>
              <a:gd name="connsiteX0" fmla="*/ 0 w 1332515"/>
              <a:gd name="connsiteY0" fmla="*/ 440871 h 729496"/>
              <a:gd name="connsiteX1" fmla="*/ 1312269 w 1332515"/>
              <a:gd name="connsiteY1" fmla="*/ 712990 h 729496"/>
              <a:gd name="connsiteX2" fmla="*/ 849085 w 1332515"/>
              <a:gd name="connsiteY2" fmla="*/ 0 h 729496"/>
              <a:gd name="connsiteX0" fmla="*/ 0 w 1318440"/>
              <a:gd name="connsiteY0" fmla="*/ 420479 h 707986"/>
              <a:gd name="connsiteX1" fmla="*/ 1312269 w 1318440"/>
              <a:gd name="connsiteY1" fmla="*/ 692598 h 707986"/>
              <a:gd name="connsiteX2" fmla="*/ 535620 w 1318440"/>
              <a:gd name="connsiteY2" fmla="*/ 0 h 707986"/>
              <a:gd name="connsiteX0" fmla="*/ 0 w 1318797"/>
              <a:gd name="connsiteY0" fmla="*/ 420479 h 707986"/>
              <a:gd name="connsiteX1" fmla="*/ 1312269 w 1318797"/>
              <a:gd name="connsiteY1" fmla="*/ 692598 h 707986"/>
              <a:gd name="connsiteX2" fmla="*/ 535620 w 1318797"/>
              <a:gd name="connsiteY2" fmla="*/ 0 h 707986"/>
              <a:gd name="connsiteX0" fmla="*/ 0 w 1331947"/>
              <a:gd name="connsiteY0" fmla="*/ 420479 h 707986"/>
              <a:gd name="connsiteX1" fmla="*/ 1312269 w 1331947"/>
              <a:gd name="connsiteY1" fmla="*/ 692598 h 707986"/>
              <a:gd name="connsiteX2" fmla="*/ 535620 w 1331947"/>
              <a:gd name="connsiteY2" fmla="*/ 0 h 70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947" h="707986">
                <a:moveTo>
                  <a:pt x="0" y="420479"/>
                </a:moveTo>
                <a:cubicBezTo>
                  <a:pt x="239485" y="579682"/>
                  <a:pt x="1222999" y="762678"/>
                  <a:pt x="1312269" y="692598"/>
                </a:cubicBezTo>
                <a:cubicBezTo>
                  <a:pt x="1401539" y="622518"/>
                  <a:pt x="1194671" y="306161"/>
                  <a:pt x="53562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246553" y="2391441"/>
            <a:ext cx="634832" cy="4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Fast</a:t>
            </a: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3795435" y="1901863"/>
            <a:ext cx="1586196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Ox + ne</a:t>
            </a:r>
            <a:r>
              <a:rPr lang="en-US" altLang="en-US" sz="1800" baseline="30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-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736455" y="1858563"/>
            <a:ext cx="739164" cy="4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16604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73909"/>
              </p:ext>
            </p:extLst>
          </p:nvPr>
        </p:nvGraphicFramePr>
        <p:xfrm>
          <a:off x="2001253" y="1504492"/>
          <a:ext cx="60960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k</a:t>
                      </a:r>
                      <a:r>
                        <a:rPr lang="en-US" baseline="30000" dirty="0" smtClean="0"/>
                        <a:t>0</a:t>
                      </a:r>
                      <a:r>
                        <a:rPr lang="en-US" baseline="0" dirty="0" smtClean="0"/>
                        <a:t> cm/s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Fe(CN)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3-/4-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Ru(NH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3+/2+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BP-GUITAR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× 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 </a:t>
                      </a:r>
                      <a:r>
                        <a:rPr lang="en-US" baseline="0" dirty="0" smtClean="0"/>
                        <a:t>× 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This 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EP-GUITAR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3 × 10</a:t>
                      </a:r>
                      <a:r>
                        <a:rPr lang="en-US" baseline="30000" dirty="0" smtClean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Basal Plane Materials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BP-Graphene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-9</a:t>
                      </a:r>
                      <a:endParaRPr lang="en-US" baseline="300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baseline="0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Literature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BP-HOPG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 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BP-Graphite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dirty="0" smtClean="0"/>
                        <a:t> 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Plane Materials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EP-Graphene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baseline="0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endParaRPr lang="en-US" baseline="0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 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Literature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EP-HOPG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 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EP-Graphite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 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Glassy Carbon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ym typeface="Symbol" panose="05050102010706020507" pitchFamily="18" charset="2"/>
                        </a:rPr>
                        <a:t> 10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-2</a:t>
                      </a:r>
                      <a:endParaRPr lang="en-US" baseline="30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46363" y="58448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000" spc="-1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obtained from Cyclic Voltammetry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1747777" y="2048719"/>
            <a:ext cx="162046" cy="37039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747777" y="3183038"/>
            <a:ext cx="81023" cy="189824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9031" y="1866384"/>
            <a:ext cx="1452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Anisotropy</a:t>
            </a:r>
          </a:p>
          <a:p>
            <a:r>
              <a:rPr lang="en-US" dirty="0" smtClean="0"/>
              <a:t>EP = BP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755" y="3880535"/>
            <a:ext cx="145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</a:t>
            </a:r>
          </a:p>
          <a:p>
            <a:r>
              <a:rPr lang="en-US" dirty="0" smtClean="0"/>
              <a:t>EP &gt;&gt; 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</a:p>
          <a:p>
            <a:pPr lvl="1"/>
            <a:r>
              <a:rPr lang="en-US" strike="sngStrike" dirty="0" smtClean="0">
                <a:solidFill>
                  <a:srgbClr val="FF0000"/>
                </a:solidFill>
              </a:rPr>
              <a:t>It’s Graphene!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Publication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Patent w/UI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GUITAR has fast e- transfer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Basal Plane = Edge Plane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Graphene and Graphites (1990’s to 2011)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Edge Plane &gt;&gt; Basal Plane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(glad I didn’t publish so quickly)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250" y="2746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Discovery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95401"/>
            <a:ext cx="4954876" cy="2627120"/>
          </a:xfrm>
        </p:spPr>
        <p:txBody>
          <a:bodyPr>
            <a:normAutofit/>
          </a:bodyPr>
          <a:lstStyle/>
          <a:p>
            <a:pPr>
              <a:buFont typeface="Arial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Metals Analysis of Piceance Basin Oil Shale</a:t>
            </a:r>
          </a:p>
          <a:p>
            <a:pPr>
              <a:buFont typeface="Arial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Sample </a:t>
            </a:r>
            <a:r>
              <a:rPr lang="en-US" dirty="0" err="1" smtClean="0">
                <a:solidFill>
                  <a:schemeClr val="tx1"/>
                </a:solidFill>
                <a:ea typeface="+mn-ea"/>
              </a:rPr>
              <a:t>Pyrolyzed</a:t>
            </a:r>
            <a:r>
              <a:rPr lang="en-US" dirty="0" smtClean="0">
                <a:solidFill>
                  <a:schemeClr val="tx1"/>
                </a:solidFill>
                <a:ea typeface="+mn-ea"/>
              </a:rPr>
              <a:t> to Remove Organics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FF0000"/>
              </a:solidFill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fld id="{DE7470AE-9E41-4544-A3F0-C3447863B85E}" type="slidenum">
              <a:rPr lang="en-US"/>
              <a:pPr>
                <a:lnSpc>
                  <a:spcPct val="90000"/>
                </a:lnSpc>
              </a:pPr>
              <a:t>3</a:t>
            </a:fld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9292" y="743391"/>
            <a:ext cx="3746500" cy="57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074095" y="3599079"/>
            <a:ext cx="956390" cy="98449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7086600" y="2057400"/>
            <a:ext cx="8435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WY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5103381" y="1411069"/>
            <a:ext cx="5998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ID</a:t>
            </a:r>
          </a:p>
        </p:txBody>
      </p:sp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5696817" y="4141788"/>
            <a:ext cx="7152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7292975" y="5257800"/>
            <a:ext cx="737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7" y="3584794"/>
            <a:ext cx="3497287" cy="262296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781964" y="1200727"/>
            <a:ext cx="0" cy="2068946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81963" y="3214255"/>
            <a:ext cx="2521527" cy="55418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24675" y="3262313"/>
            <a:ext cx="55922" cy="309403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03381" y="2464521"/>
            <a:ext cx="678582" cy="1227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55440" y="4141788"/>
            <a:ext cx="3230880" cy="407386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53200" y="4541274"/>
            <a:ext cx="315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Piceance Basin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Else is Different About GUITAR?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Electrochemical Window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27" y="1314943"/>
            <a:ext cx="8229600" cy="45259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Anodic Limit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Water breakdown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 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1.23 volts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Corrosion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 + 2H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O  CO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0.207 V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Cathodic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Limit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Water breakdown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 panose="05000000000000000000" pitchFamily="2" charset="2"/>
              </a:rPr>
              <a:t> 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 panose="05000000000000000000" pitchFamily="2" charset="2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 panose="05000000000000000000" pitchFamily="2" charset="2"/>
              </a:rPr>
              <a:t>			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 panose="05000000000000000000" pitchFamily="2" charset="2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 panose="05000000000000000000" pitchFamily="2" charset="2"/>
              </a:rPr>
              <a:t> = 0.00 volts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839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C0F42F-5736-45F7-857A-186C5A382E17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96F85-0F65-43B0-94D0-E05457838A98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81213" y="1281113"/>
            <a:ext cx="9525" cy="382905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06463" y="3273425"/>
            <a:ext cx="7273925" cy="3333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022" name="TextBox 7"/>
          <p:cNvSpPr txBox="1">
            <a:spLocks noChangeArrowheads="1"/>
          </p:cNvSpPr>
          <p:nvPr/>
        </p:nvSpPr>
        <p:spPr bwMode="auto">
          <a:xfrm>
            <a:off x="2917825" y="4462463"/>
            <a:ext cx="191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E, potential (Volts)</a:t>
            </a:r>
          </a:p>
        </p:txBody>
      </p:sp>
      <p:sp>
        <p:nvSpPr>
          <p:cNvPr id="86023" name="TextBox 8"/>
          <p:cNvSpPr txBox="1">
            <a:spLocks noChangeArrowheads="1"/>
          </p:cNvSpPr>
          <p:nvPr/>
        </p:nvSpPr>
        <p:spPr bwMode="auto">
          <a:xfrm>
            <a:off x="7062788" y="3509963"/>
            <a:ext cx="1681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More oxidizing</a:t>
            </a:r>
          </a:p>
        </p:txBody>
      </p:sp>
      <p:sp>
        <p:nvSpPr>
          <p:cNvPr id="86024" name="TextBox 9"/>
          <p:cNvSpPr txBox="1">
            <a:spLocks noChangeArrowheads="1"/>
          </p:cNvSpPr>
          <p:nvPr/>
        </p:nvSpPr>
        <p:spPr bwMode="auto">
          <a:xfrm>
            <a:off x="1631950" y="868363"/>
            <a:ext cx="900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Current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0525" y="2987675"/>
            <a:ext cx="0" cy="58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026" name="TextBox 12"/>
          <p:cNvSpPr txBox="1">
            <a:spLocks noChangeArrowheads="1"/>
          </p:cNvSpPr>
          <p:nvPr/>
        </p:nvSpPr>
        <p:spPr bwMode="auto">
          <a:xfrm>
            <a:off x="5099050" y="3576638"/>
            <a:ext cx="77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1.23 V</a:t>
            </a:r>
          </a:p>
        </p:txBody>
      </p:sp>
      <p:sp>
        <p:nvSpPr>
          <p:cNvPr id="86027" name="TextBox 13"/>
          <p:cNvSpPr txBox="1">
            <a:spLocks noChangeArrowheads="1"/>
          </p:cNvSpPr>
          <p:nvPr/>
        </p:nvSpPr>
        <p:spPr bwMode="auto">
          <a:xfrm>
            <a:off x="5393531" y="1621632"/>
            <a:ext cx="238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Oxygen </a:t>
            </a:r>
            <a:r>
              <a:rPr lang="en-US" alt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overpotential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86028" name="TextBox 14"/>
          <p:cNvSpPr txBox="1">
            <a:spLocks noChangeArrowheads="1"/>
          </p:cNvSpPr>
          <p:nvPr/>
        </p:nvSpPr>
        <p:spPr bwMode="auto">
          <a:xfrm>
            <a:off x="2090738" y="3509963"/>
            <a:ext cx="48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0 V</a:t>
            </a:r>
          </a:p>
        </p:txBody>
      </p:sp>
      <p:sp>
        <p:nvSpPr>
          <p:cNvPr id="86029" name="TextBox 15"/>
          <p:cNvSpPr txBox="1">
            <a:spLocks noChangeArrowheads="1"/>
          </p:cNvSpPr>
          <p:nvPr/>
        </p:nvSpPr>
        <p:spPr bwMode="auto">
          <a:xfrm>
            <a:off x="473075" y="2225675"/>
            <a:ext cx="1449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Hydrogen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overpotential</a:t>
            </a:r>
          </a:p>
        </p:txBody>
      </p:sp>
      <p:sp>
        <p:nvSpPr>
          <p:cNvPr id="86030" name="TextBox 16"/>
          <p:cNvSpPr txBox="1">
            <a:spLocks noChangeArrowheads="1"/>
          </p:cNvSpPr>
          <p:nvPr/>
        </p:nvSpPr>
        <p:spPr bwMode="auto">
          <a:xfrm>
            <a:off x="3071813" y="2881313"/>
            <a:ext cx="128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No reaction</a:t>
            </a:r>
          </a:p>
        </p:txBody>
      </p:sp>
      <p:cxnSp>
        <p:nvCxnSpPr>
          <p:cNvPr id="19" name="Straight Arrow Connector 18"/>
          <p:cNvCxnSpPr>
            <a:stCxn id="86030" idx="3"/>
          </p:cNvCxnSpPr>
          <p:nvPr/>
        </p:nvCxnSpPr>
        <p:spPr>
          <a:xfrm>
            <a:off x="4354513" y="3067050"/>
            <a:ext cx="10175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6030" idx="1"/>
          </p:cNvCxnSpPr>
          <p:nvPr/>
        </p:nvCxnSpPr>
        <p:spPr>
          <a:xfrm flipH="1">
            <a:off x="2155825" y="3067050"/>
            <a:ext cx="9159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5564188" y="2416175"/>
            <a:ext cx="2044700" cy="876300"/>
          </a:xfrm>
          <a:custGeom>
            <a:avLst/>
            <a:gdLst>
              <a:gd name="connsiteX0" fmla="*/ 0 w 2044460"/>
              <a:gd name="connsiteY0" fmla="*/ 862642 h 876749"/>
              <a:gd name="connsiteX1" fmla="*/ 1397479 w 2044460"/>
              <a:gd name="connsiteY1" fmla="*/ 759125 h 876749"/>
              <a:gd name="connsiteX2" fmla="*/ 2044460 w 2044460"/>
              <a:gd name="connsiteY2" fmla="*/ 0 h 87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460" h="876749">
                <a:moveTo>
                  <a:pt x="0" y="862642"/>
                </a:moveTo>
                <a:cubicBezTo>
                  <a:pt x="528368" y="882770"/>
                  <a:pt x="1056736" y="902899"/>
                  <a:pt x="1397479" y="759125"/>
                </a:cubicBezTo>
                <a:cubicBezTo>
                  <a:pt x="1738222" y="615351"/>
                  <a:pt x="1891341" y="307675"/>
                  <a:pt x="2044460" y="0"/>
                </a:cubicBezTo>
              </a:path>
            </a:pathLst>
          </a:custGeom>
          <a:noFill/>
          <a:ln w="28575"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 flipV="1">
            <a:off x="361950" y="3324225"/>
            <a:ext cx="1719263" cy="841375"/>
          </a:xfrm>
          <a:custGeom>
            <a:avLst/>
            <a:gdLst>
              <a:gd name="connsiteX0" fmla="*/ 0 w 2044460"/>
              <a:gd name="connsiteY0" fmla="*/ 862642 h 876749"/>
              <a:gd name="connsiteX1" fmla="*/ 1397479 w 2044460"/>
              <a:gd name="connsiteY1" fmla="*/ 759125 h 876749"/>
              <a:gd name="connsiteX2" fmla="*/ 2044460 w 2044460"/>
              <a:gd name="connsiteY2" fmla="*/ 0 h 87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460" h="876749">
                <a:moveTo>
                  <a:pt x="0" y="862642"/>
                </a:moveTo>
                <a:cubicBezTo>
                  <a:pt x="528368" y="882770"/>
                  <a:pt x="1056736" y="902899"/>
                  <a:pt x="1397479" y="759125"/>
                </a:cubicBezTo>
                <a:cubicBezTo>
                  <a:pt x="1738222" y="615351"/>
                  <a:pt x="1891341" y="307675"/>
                  <a:pt x="2044460" y="0"/>
                </a:cubicBezTo>
              </a:path>
            </a:pathLst>
          </a:custGeom>
          <a:noFill/>
          <a:ln w="28575"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8388" y="2046288"/>
            <a:ext cx="24939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2H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 O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+ 4H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+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+ 4e-	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563" y="4132263"/>
            <a:ext cx="20304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4H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+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+ 4e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-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2H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	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71813" y="1053306"/>
            <a:ext cx="175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 strong acid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D4C16-183E-472D-A0ED-05E2194E3202}" type="datetime1">
              <a:rPr lang="en-US" smtClean="0"/>
              <a:t>2/1/2017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Windows in 1 M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F416-E89D-45A5-8D3D-586B7DF1F85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5" y="1417638"/>
            <a:ext cx="8239538" cy="482881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64" y="361274"/>
            <a:ext cx="8944062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Potential Windows in 1 M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F416-E89D-45A5-8D3D-586B7DF1F856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538362"/>
              </p:ext>
            </p:extLst>
          </p:nvPr>
        </p:nvGraphicFramePr>
        <p:xfrm>
          <a:off x="316736" y="1297305"/>
          <a:ext cx="8505716" cy="519843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1904172"/>
                <a:gridCol w="1317245"/>
                <a:gridCol w="1409147"/>
                <a:gridCol w="1266189"/>
                <a:gridCol w="1296823"/>
                <a:gridCol w="1312140"/>
              </a:tblGrid>
              <a:tr h="1349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Material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Current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Limits (µA/cm</a:t>
                      </a:r>
                      <a:r>
                        <a:rPr lang="en-US" sz="1800" kern="1200" baseline="30000" dirty="0" smtClean="0"/>
                        <a:t>2</a:t>
                      </a:r>
                      <a:r>
                        <a:rPr lang="en-US" sz="1800" kern="1200" dirty="0" smtClean="0"/>
                        <a:t>)</a:t>
                      </a:r>
                      <a:endParaRPr lang="en-US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/>
                        <a:t>Cathodic </a:t>
                      </a:r>
                      <a:endParaRPr lang="en-US" sz="1800" kern="120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limits </a:t>
                      </a:r>
                      <a:r>
                        <a:rPr lang="en-US" sz="1800" kern="1200" dirty="0"/>
                        <a:t>(V)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Anodic</a:t>
                      </a:r>
                      <a:r>
                        <a:rPr lang="en-US" sz="1800" kern="1200" baseline="0" dirty="0"/>
                        <a:t> </a:t>
                      </a:r>
                      <a:endParaRPr lang="en-US" sz="1800" kern="1200" baseline="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limits </a:t>
                      </a:r>
                      <a:r>
                        <a:rPr lang="en-US" sz="1800" kern="1200" dirty="0"/>
                        <a:t>(V)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Total</a:t>
                      </a:r>
                      <a:r>
                        <a:rPr lang="en-US" sz="1800" kern="1200" baseline="0" dirty="0"/>
                        <a:t> </a:t>
                      </a:r>
                      <a:endParaRPr lang="en-US" sz="1800" kern="1200" baseline="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Windows </a:t>
                      </a:r>
                      <a:r>
                        <a:rPr lang="en-US" sz="1800" kern="1200" dirty="0"/>
                        <a:t>(V)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Reference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1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2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</a:rPr>
                        <a:t>GUITAR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kern="1200" dirty="0" smtClean="0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en-US" sz="2400" b="0" i="1" dirty="0" smtClean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kern="1200" dirty="0">
                          <a:solidFill>
                            <a:srgbClr val="FF0000"/>
                          </a:solidFill>
                        </a:rPr>
                        <a:t>-0.9</a:t>
                      </a:r>
                      <a:endParaRPr lang="en-US" sz="2400" b="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kern="1200" dirty="0">
                          <a:solidFill>
                            <a:srgbClr val="FF0000"/>
                          </a:solidFill>
                        </a:rPr>
                        <a:t>2.1</a:t>
                      </a:r>
                      <a:endParaRPr lang="en-US" sz="2400" b="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kern="1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kern="1200" dirty="0">
                          <a:solidFill>
                            <a:srgbClr val="FF0000"/>
                          </a:solidFill>
                        </a:rPr>
                        <a:t>This work</a:t>
                      </a:r>
                      <a:endParaRPr lang="en-US" sz="2400" b="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2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Graphites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200</a:t>
                      </a:r>
                      <a:endParaRPr lang="en-US" sz="24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/>
                        <a:t>-0.4  to  -0.5</a:t>
                      </a:r>
                      <a:endParaRPr lang="en-US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/>
                        <a:t>1.4 </a:t>
                      </a:r>
                      <a:r>
                        <a:rPr lang="en-US" sz="2400" i="1" baseline="0" dirty="0" smtClean="0"/>
                        <a:t>to 1.9 </a:t>
                      </a:r>
                      <a:endParaRPr lang="en-US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This</a:t>
                      </a:r>
                      <a:r>
                        <a:rPr lang="en-US" sz="2400" baseline="0" dirty="0" smtClean="0"/>
                        <a:t> work &amp;</a:t>
                      </a:r>
                      <a:r>
                        <a:rPr lang="en-US" sz="2400" dirty="0" smtClean="0"/>
                        <a:t> Literature</a:t>
                      </a:r>
                      <a:endParaRPr lang="en-US" sz="2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89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Boron Doped Diamond</a:t>
                      </a:r>
                      <a:r>
                        <a:rPr lang="en-US" sz="1800" kern="1200" baseline="0" dirty="0" smtClean="0"/>
                        <a:t> </a:t>
                      </a:r>
                      <a:endParaRPr lang="en-US" sz="1800" kern="1200" baseline="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Diamond</a:t>
                      </a:r>
                      <a:r>
                        <a:rPr lang="en-US" sz="1800" kern="1200" baseline="0" dirty="0" smtClean="0"/>
                        <a:t>-Like </a:t>
                      </a:r>
                      <a:r>
                        <a:rPr lang="en-US" sz="1800" kern="1200" baseline="0" dirty="0" smtClean="0"/>
                        <a:t>Carbon </a:t>
                      </a:r>
                      <a:endParaRPr lang="en-US" sz="1800" kern="1200" baseline="0" dirty="0" smtClean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baseline="0" dirty="0" smtClean="0"/>
                        <a:t>Amorphous </a:t>
                      </a:r>
                      <a:r>
                        <a:rPr lang="en-US" sz="1800" kern="1200" baseline="0" dirty="0" smtClean="0"/>
                        <a:t>Carbons</a:t>
                      </a:r>
                      <a:endParaRPr lang="en-US" sz="180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200 – 300 </a:t>
                      </a:r>
                      <a:endParaRPr lang="en-US" sz="24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/>
                        <a:t>-</a:t>
                      </a:r>
                      <a:r>
                        <a:rPr lang="en-US" sz="2400" i="1" kern="1200" dirty="0" smtClean="0"/>
                        <a:t>0.4 </a:t>
                      </a:r>
                      <a:r>
                        <a:rPr lang="en-US" sz="2400" i="1" kern="1200" baseline="0" dirty="0" smtClean="0"/>
                        <a:t> to  -1.25 </a:t>
                      </a:r>
                      <a:endParaRPr lang="en-US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 smtClean="0"/>
                        <a:t>1.7 to 2.4</a:t>
                      </a:r>
                      <a:endParaRPr lang="en-US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/>
                        <a:t>3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59" marR="14159" marT="433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Literature</a:t>
                      </a:r>
                      <a:endParaRPr lang="en-US" sz="24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GUITAR has resistance to corrosion</a:t>
            </a:r>
          </a:p>
          <a:p>
            <a:pPr lvl="1"/>
            <a:r>
              <a:rPr lang="en-US" dirty="0" smtClean="0"/>
              <a:t>GUITAR = Synthetic Diamonds ($$)</a:t>
            </a:r>
          </a:p>
          <a:p>
            <a:pPr lvl="1"/>
            <a:r>
              <a:rPr lang="en-US" dirty="0" smtClean="0"/>
              <a:t>GUITAR &gt; Graphene or Graphite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GUITAR is sp</a:t>
            </a:r>
            <a:r>
              <a:rPr lang="en-US" baseline="30000" dirty="0" smtClean="0"/>
              <a:t>2</a:t>
            </a:r>
            <a:r>
              <a:rPr lang="en-US" dirty="0" smtClean="0"/>
              <a:t> carbon</a:t>
            </a:r>
          </a:p>
          <a:p>
            <a:pPr lvl="1"/>
            <a:r>
              <a:rPr lang="en-US" dirty="0" smtClean="0"/>
              <a:t>Diamonds are sp</a:t>
            </a:r>
            <a:r>
              <a:rPr lang="en-US" baseline="30000" dirty="0" smtClean="0"/>
              <a:t>3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Else is Different About GUITAR?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GUITAR has fast e- transfer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Basal Plane = Edge Plane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Resistance to Corrosion &gt; Graphene/Graphite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GUITAR is not Graphene or Graphite!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GUITAR is not Graphene or Graphite!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Allotrope?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Else is Different About GUITAR?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Resistance to Corrosion &gt; Graphene/Graphite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GUITAR is not Graphene or Graphite!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New Allotrope?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Why is GUITAR Resistant to Corrosion?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Windows in 1 M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F416-E89D-45A5-8D3D-586B7DF1F85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5" y="1417638"/>
            <a:ext cx="8239538" cy="482881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14662" y="1736202"/>
            <a:ext cx="2772137" cy="378492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FD37EB-E296-4D9F-A1CC-AEA75EFE043F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1749" name="TextBox 27"/>
          <p:cNvSpPr txBox="1">
            <a:spLocks noChangeArrowheads="1"/>
          </p:cNvSpPr>
          <p:nvPr/>
        </p:nvSpPr>
        <p:spPr bwMode="auto">
          <a:xfrm>
            <a:off x="457200" y="504157"/>
            <a:ext cx="8487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University of Idaho </a:t>
            </a:r>
            <a:r>
              <a:rPr lang="en-US" altLang="en-US" u="sng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hermolyzed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u="sng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sphalt </a:t>
            </a:r>
            <a:r>
              <a:rPr lang="en-US" altLang="en-US" u="sng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t="576" r="77853" b="22453"/>
          <a:stretch/>
        </p:blipFill>
        <p:spPr>
          <a:xfrm>
            <a:off x="1357774" y="1315844"/>
            <a:ext cx="2466051" cy="4151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r="11708" b="14471"/>
          <a:stretch/>
        </p:blipFill>
        <p:spPr>
          <a:xfrm>
            <a:off x="3936381" y="1457101"/>
            <a:ext cx="4288788" cy="38694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417910" indent="-160735">
              <a:spcBef>
                <a:spcPct val="20000"/>
              </a:spcBef>
              <a:buFont typeface="Arial" panose="020B0604020202020204" pitchFamily="34" charset="0"/>
              <a:buChar char="–"/>
              <a:defRPr sz="157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642938" indent="-128588">
              <a:spcBef>
                <a:spcPct val="20000"/>
              </a:spcBef>
              <a:buFont typeface="Arial" panose="020B0604020202020204" pitchFamily="34" charset="0"/>
              <a:buChar char="•"/>
              <a:defRPr sz="135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900113" indent="-128588">
              <a:spcBef>
                <a:spcPct val="20000"/>
              </a:spcBef>
              <a:buFont typeface="Arial" panose="020B0604020202020204" pitchFamily="34" charset="0"/>
              <a:buChar char="–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1157288" indent="-128588">
              <a:spcBef>
                <a:spcPct val="20000"/>
              </a:spcBef>
              <a:buFont typeface="Arial" panose="020B0604020202020204" pitchFamily="34" charset="0"/>
              <a:buChar char="»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1414463" indent="-128588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1671638" indent="-128588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1928813" indent="-128588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2185988" indent="-128588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28A23-74E1-469B-872B-15E4C6EB5688}" type="slidenum">
              <a:rPr lang="en-US" altLang="en-US" sz="1013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013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08550" name="TextBox 34"/>
          <p:cNvSpPr txBox="1">
            <a:spLocks noChangeArrowheads="1"/>
          </p:cNvSpPr>
          <p:nvPr/>
        </p:nvSpPr>
        <p:spPr bwMode="auto">
          <a:xfrm>
            <a:off x="355428" y="5882277"/>
            <a:ext cx="5499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Murray et al, Analytical Chemistry, 1995, 67, 2201-2206</a:t>
            </a:r>
          </a:p>
        </p:txBody>
      </p:sp>
      <p:sp>
        <p:nvSpPr>
          <p:cNvPr id="108553" name="TextBox 2"/>
          <p:cNvSpPr txBox="1">
            <a:spLocks noChangeArrowheads="1"/>
          </p:cNvSpPr>
          <p:nvPr/>
        </p:nvSpPr>
        <p:spPr bwMode="auto">
          <a:xfrm>
            <a:off x="1511349" y="3485004"/>
            <a:ext cx="617852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marL="192881" indent="-19288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sym typeface="Wingdings" panose="05000000000000000000" pitchFamily="2" charset="2"/>
              </a:rPr>
              <a:t>Diagnostic from Cyclic </a:t>
            </a:r>
            <a:r>
              <a:rPr lang="en-US" altLang="en-US" sz="1800" dirty="0" err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sym typeface="Wingdings" panose="05000000000000000000" pitchFamily="2" charset="2"/>
              </a:rPr>
              <a:t>Voltammetric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sym typeface="Wingdings" panose="05000000000000000000" pitchFamily="2" charset="2"/>
              </a:rPr>
              <a:t> Sweeps</a:t>
            </a:r>
          </a:p>
          <a:p>
            <a:pPr marL="717947" lvl="2" indent="0">
              <a:spcBef>
                <a:spcPct val="0"/>
              </a:spcBef>
              <a:buNone/>
            </a:pPr>
            <a:endParaRPr lang="en-US" altLang="en-US" sz="1800" baseline="-25000" dirty="0">
              <a:solidFill>
                <a:schemeClr val="tx1"/>
              </a:solidFill>
              <a:latin typeface="+mn-lt"/>
              <a:ea typeface="MS PGothic" panose="020B0600070205080204" pitchFamily="34" charset="-128"/>
            </a:endParaRPr>
          </a:p>
          <a:p>
            <a:pPr marL="53579" indent="-19288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Electrolyte inter- and de-intercalation</a:t>
            </a:r>
          </a:p>
          <a:p>
            <a:pPr marL="535781" lvl="1" indent="-192881">
              <a:spcBef>
                <a:spcPct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C</a:t>
            </a:r>
            <a:r>
              <a:rPr lang="en-US" sz="1800" baseline="-25000" dirty="0" err="1">
                <a:solidFill>
                  <a:schemeClr val="tx1"/>
                </a:solidFill>
                <a:latin typeface="+mn-lt"/>
              </a:rPr>
              <a:t>x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] + [HSO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] + y H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O </a:t>
            </a:r>
            <a:r>
              <a:rPr lang="en-US" sz="1800" dirty="0">
                <a:solidFill>
                  <a:schemeClr val="tx1"/>
                </a:solidFill>
                <a:latin typeface="MS Reference Sans Serif" panose="020B0604030504040204" pitchFamily="34" charset="0"/>
              </a:rPr>
              <a:t>⇄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C</a:t>
            </a:r>
            <a:r>
              <a:rPr lang="en-US" sz="1800" baseline="-25000" dirty="0" err="1">
                <a:solidFill>
                  <a:schemeClr val="tx1"/>
                </a:solidFill>
                <a:latin typeface="+mn-lt"/>
              </a:rPr>
              <a:t>x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HSO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]y(H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O) + e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-</a:t>
            </a:r>
          </a:p>
          <a:p>
            <a:pPr marL="535781" lvl="1" indent="-192881">
              <a:spcBef>
                <a:spcPct val="0"/>
              </a:spcBef>
            </a:pPr>
            <a:endParaRPr lang="en-US" altLang="en-US" sz="1800" baseline="30000" dirty="0">
              <a:solidFill>
                <a:schemeClr val="tx1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08557" name="TextBox 15"/>
          <p:cNvSpPr txBox="1">
            <a:spLocks noChangeArrowheads="1"/>
          </p:cNvSpPr>
          <p:nvPr/>
        </p:nvSpPr>
        <p:spPr bwMode="auto">
          <a:xfrm>
            <a:off x="1906786" y="1064059"/>
            <a:ext cx="53868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Blister formation on graphitic anodes</a:t>
            </a:r>
          </a:p>
        </p:txBody>
      </p:sp>
      <p:sp>
        <p:nvSpPr>
          <p:cNvPr id="108549" name="TextBox 33"/>
          <p:cNvSpPr txBox="1">
            <a:spLocks noChangeArrowheads="1"/>
          </p:cNvSpPr>
          <p:nvPr/>
        </p:nvSpPr>
        <p:spPr bwMode="auto">
          <a:xfrm>
            <a:off x="6558070" y="2215124"/>
            <a:ext cx="1957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marL="128588" indent="-128588"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Electrolyte Intercalation</a:t>
            </a:r>
          </a:p>
          <a:p>
            <a:pPr marL="128588" indent="-128588"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Gas Evolution</a:t>
            </a:r>
          </a:p>
          <a:p>
            <a:pPr marL="128588" indent="-128588"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Blister Formation</a:t>
            </a:r>
          </a:p>
          <a:p>
            <a:pPr marL="128588" indent="-128588"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Pit Corrosion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  <p:cxnSp>
        <p:nvCxnSpPr>
          <p:cNvPr id="26" name="Straight Connector 18"/>
          <p:cNvCxnSpPr>
            <a:cxnSpLocks noChangeShapeType="1"/>
          </p:cNvCxnSpPr>
          <p:nvPr/>
        </p:nvCxnSpPr>
        <p:spPr bwMode="auto">
          <a:xfrm>
            <a:off x="2009653" y="2703729"/>
            <a:ext cx="90832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0"/>
          <p:cNvCxnSpPr>
            <a:cxnSpLocks noChangeShapeType="1"/>
          </p:cNvCxnSpPr>
          <p:nvPr/>
        </p:nvCxnSpPr>
        <p:spPr bwMode="auto">
          <a:xfrm>
            <a:off x="2009652" y="2851997"/>
            <a:ext cx="1367268" cy="69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21"/>
          <p:cNvCxnSpPr>
            <a:cxnSpLocks noChangeShapeType="1"/>
          </p:cNvCxnSpPr>
          <p:nvPr/>
        </p:nvCxnSpPr>
        <p:spPr bwMode="auto">
          <a:xfrm>
            <a:off x="3637202" y="2858917"/>
            <a:ext cx="2040181" cy="245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22"/>
          <p:cNvCxnSpPr>
            <a:cxnSpLocks noChangeShapeType="1"/>
          </p:cNvCxnSpPr>
          <p:nvPr/>
        </p:nvCxnSpPr>
        <p:spPr bwMode="auto">
          <a:xfrm>
            <a:off x="2009652" y="3038080"/>
            <a:ext cx="41751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23"/>
          <p:cNvCxnSpPr>
            <a:cxnSpLocks noChangeShapeType="1"/>
          </p:cNvCxnSpPr>
          <p:nvPr/>
        </p:nvCxnSpPr>
        <p:spPr bwMode="auto">
          <a:xfrm>
            <a:off x="2625826" y="3023940"/>
            <a:ext cx="3051557" cy="141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24"/>
          <p:cNvCxnSpPr>
            <a:cxnSpLocks noChangeShapeType="1"/>
          </p:cNvCxnSpPr>
          <p:nvPr/>
        </p:nvCxnSpPr>
        <p:spPr bwMode="auto">
          <a:xfrm flipV="1">
            <a:off x="2009652" y="3168802"/>
            <a:ext cx="1095302" cy="593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25"/>
          <p:cNvCxnSpPr>
            <a:cxnSpLocks noChangeShapeType="1"/>
          </p:cNvCxnSpPr>
          <p:nvPr/>
        </p:nvCxnSpPr>
        <p:spPr bwMode="auto">
          <a:xfrm>
            <a:off x="3376919" y="3174733"/>
            <a:ext cx="2300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Freeform 38"/>
          <p:cNvSpPr/>
          <p:nvPr/>
        </p:nvSpPr>
        <p:spPr bwMode="auto">
          <a:xfrm>
            <a:off x="3127264" y="2685937"/>
            <a:ext cx="127484" cy="0"/>
          </a:xfrm>
          <a:custGeom>
            <a:avLst/>
            <a:gdLst>
              <a:gd name="connsiteX0" fmla="*/ 0 w 190123"/>
              <a:gd name="connsiteY0" fmla="*/ 0 h 0"/>
              <a:gd name="connsiteX1" fmla="*/ 190123 w 1901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123">
                <a:moveTo>
                  <a:pt x="0" y="0"/>
                </a:moveTo>
                <a:lnTo>
                  <a:pt x="190123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3261122" y="2345910"/>
            <a:ext cx="484440" cy="340028"/>
          </a:xfrm>
          <a:custGeom>
            <a:avLst/>
            <a:gdLst>
              <a:gd name="connsiteX0" fmla="*/ 0 w 724277"/>
              <a:gd name="connsiteY0" fmla="*/ 537172 h 546225"/>
              <a:gd name="connsiteX1" fmla="*/ 244444 w 724277"/>
              <a:gd name="connsiteY1" fmla="*/ 111659 h 546225"/>
              <a:gd name="connsiteX2" fmla="*/ 244444 w 724277"/>
              <a:gd name="connsiteY2" fmla="*/ 111659 h 546225"/>
              <a:gd name="connsiteX3" fmla="*/ 407406 w 724277"/>
              <a:gd name="connsiteY3" fmla="*/ 3018 h 546225"/>
              <a:gd name="connsiteX4" fmla="*/ 579422 w 724277"/>
              <a:gd name="connsiteY4" fmla="*/ 129766 h 546225"/>
              <a:gd name="connsiteX5" fmla="*/ 724277 w 724277"/>
              <a:gd name="connsiteY5" fmla="*/ 546225 h 546225"/>
              <a:gd name="connsiteX6" fmla="*/ 724277 w 724277"/>
              <a:gd name="connsiteY6" fmla="*/ 546225 h 54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277" h="546225">
                <a:moveTo>
                  <a:pt x="0" y="537172"/>
                </a:moveTo>
                <a:lnTo>
                  <a:pt x="244444" y="111659"/>
                </a:lnTo>
                <a:lnTo>
                  <a:pt x="244444" y="111659"/>
                </a:lnTo>
                <a:cubicBezTo>
                  <a:pt x="271604" y="93552"/>
                  <a:pt x="351576" y="0"/>
                  <a:pt x="407406" y="3018"/>
                </a:cubicBezTo>
                <a:cubicBezTo>
                  <a:pt x="463236" y="6036"/>
                  <a:pt x="526610" y="39232"/>
                  <a:pt x="579422" y="129766"/>
                </a:cubicBezTo>
                <a:cubicBezTo>
                  <a:pt x="632234" y="220301"/>
                  <a:pt x="724277" y="546225"/>
                  <a:pt x="724277" y="546225"/>
                </a:cubicBezTo>
                <a:lnTo>
                  <a:pt x="724277" y="54622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3739187" y="2680006"/>
            <a:ext cx="405825" cy="0"/>
          </a:xfrm>
          <a:custGeom>
            <a:avLst/>
            <a:gdLst>
              <a:gd name="connsiteX0" fmla="*/ 0 w 606582"/>
              <a:gd name="connsiteY0" fmla="*/ 0 h 0"/>
              <a:gd name="connsiteX1" fmla="*/ 606582 w 606582"/>
              <a:gd name="connsiteY1" fmla="*/ 0 h 0"/>
              <a:gd name="connsiteX2" fmla="*/ 597529 w 606582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582">
                <a:moveTo>
                  <a:pt x="0" y="0"/>
                </a:moveTo>
                <a:lnTo>
                  <a:pt x="606582" y="0"/>
                </a:lnTo>
                <a:lnTo>
                  <a:pt x="597529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01088" y="2285143"/>
            <a:ext cx="664146" cy="487965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  <a:gd name="connsiteX0" fmla="*/ 3302 w 729156"/>
              <a:gd name="connsiteY0" fmla="*/ 0 h 1214764"/>
              <a:gd name="connsiteX1" fmla="*/ 280582 w 729156"/>
              <a:gd name="connsiteY1" fmla="*/ 1124527 h 1214764"/>
              <a:gd name="connsiteX2" fmla="*/ 729156 w 729156"/>
              <a:gd name="connsiteY2" fmla="*/ 1202165 h 1214764"/>
              <a:gd name="connsiteX0" fmla="*/ 2668 w 790519"/>
              <a:gd name="connsiteY0" fmla="*/ 0 h 782962"/>
              <a:gd name="connsiteX1" fmla="*/ 341945 w 790519"/>
              <a:gd name="connsiteY1" fmla="*/ 692725 h 782962"/>
              <a:gd name="connsiteX2" fmla="*/ 790519 w 790519"/>
              <a:gd name="connsiteY2" fmla="*/ 770363 h 7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19" h="782962">
                <a:moveTo>
                  <a:pt x="2668" y="0"/>
                </a:moveTo>
                <a:cubicBezTo>
                  <a:pt x="-31119" y="241539"/>
                  <a:pt x="265745" y="580582"/>
                  <a:pt x="341945" y="692725"/>
                </a:cubicBezTo>
                <a:cubicBezTo>
                  <a:pt x="418145" y="804868"/>
                  <a:pt x="604332" y="787615"/>
                  <a:pt x="790519" y="770363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2863798" y="2783794"/>
            <a:ext cx="737284" cy="164084"/>
          </a:xfrm>
          <a:custGeom>
            <a:avLst/>
            <a:gdLst>
              <a:gd name="connsiteX0" fmla="*/ 966159 w 1101305"/>
              <a:gd name="connsiteY0" fmla="*/ 0 h 263106"/>
              <a:gd name="connsiteX1" fmla="*/ 940279 w 1101305"/>
              <a:gd name="connsiteY1" fmla="*/ 224287 h 263106"/>
              <a:gd name="connsiteX2" fmla="*/ 0 w 1101305"/>
              <a:gd name="connsiteY2" fmla="*/ 232913 h 2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1305" h="263106">
                <a:moveTo>
                  <a:pt x="966159" y="0"/>
                </a:moveTo>
                <a:cubicBezTo>
                  <a:pt x="1033732" y="92734"/>
                  <a:pt x="1101305" y="185468"/>
                  <a:pt x="940279" y="224287"/>
                </a:cubicBezTo>
                <a:cubicBezTo>
                  <a:pt x="779253" y="263106"/>
                  <a:pt x="389626" y="248009"/>
                  <a:pt x="0" y="232913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TextBox 7"/>
          <p:cNvSpPr txBox="1">
            <a:spLocks noChangeArrowheads="1"/>
          </p:cNvSpPr>
          <p:nvPr/>
        </p:nvSpPr>
        <p:spPr bwMode="auto">
          <a:xfrm>
            <a:off x="3845801" y="2192070"/>
            <a:ext cx="213520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13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104953" y="1793171"/>
            <a:ext cx="149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CO</a:t>
            </a:r>
            <a:r>
              <a:rPr lang="en-US" altLang="en-US" baseline="-25000" dirty="0">
                <a:latin typeface="Calibri" panose="020F0502020204030204" pitchFamily="34" charset="0"/>
                <a:ea typeface="MS PGothic" panose="020B0600070205080204" pitchFamily="34" charset="-128"/>
              </a:rPr>
              <a:t>2</a:t>
            </a: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(g) + O</a:t>
            </a:r>
            <a:r>
              <a:rPr lang="en-US" altLang="en-US" baseline="-25000" dirty="0">
                <a:latin typeface="Calibri" panose="020F0502020204030204" pitchFamily="34" charset="0"/>
                <a:ea typeface="MS PGothic" panose="020B0600070205080204" pitchFamily="34" charset="-128"/>
              </a:rPr>
              <a:t>2</a:t>
            </a: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(g)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516091" y="2039707"/>
            <a:ext cx="84992" cy="47621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97996" y="220885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8" name="Freeform 47"/>
          <p:cNvSpPr/>
          <p:nvPr/>
        </p:nvSpPr>
        <p:spPr>
          <a:xfrm flipH="1">
            <a:off x="4099435" y="2474592"/>
            <a:ext cx="697106" cy="282140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  <a:gd name="connsiteX0" fmla="*/ 3719 w 700209"/>
              <a:gd name="connsiteY0" fmla="*/ 0 h 629743"/>
              <a:gd name="connsiteX1" fmla="*/ 251635 w 700209"/>
              <a:gd name="connsiteY1" fmla="*/ 539505 h 629743"/>
              <a:gd name="connsiteX2" fmla="*/ 700209 w 700209"/>
              <a:gd name="connsiteY2" fmla="*/ 617143 h 629743"/>
              <a:gd name="connsiteX0" fmla="*/ 0 w 696490"/>
              <a:gd name="connsiteY0" fmla="*/ 0 h 629742"/>
              <a:gd name="connsiteX1" fmla="*/ 247916 w 696490"/>
              <a:gd name="connsiteY1" fmla="*/ 539505 h 629742"/>
              <a:gd name="connsiteX2" fmla="*/ 696490 w 696490"/>
              <a:gd name="connsiteY2" fmla="*/ 617143 h 629742"/>
              <a:gd name="connsiteX0" fmla="*/ 0 w 1011346"/>
              <a:gd name="connsiteY0" fmla="*/ 0 h 462592"/>
              <a:gd name="connsiteX1" fmla="*/ 562772 w 1011346"/>
              <a:gd name="connsiteY1" fmla="*/ 372355 h 462592"/>
              <a:gd name="connsiteX2" fmla="*/ 1011346 w 1011346"/>
              <a:gd name="connsiteY2" fmla="*/ 449993 h 462592"/>
              <a:gd name="connsiteX0" fmla="*/ 0 w 1011346"/>
              <a:gd name="connsiteY0" fmla="*/ 0 h 462592"/>
              <a:gd name="connsiteX1" fmla="*/ 562772 w 1011346"/>
              <a:gd name="connsiteY1" fmla="*/ 372355 h 462592"/>
              <a:gd name="connsiteX2" fmla="*/ 1011346 w 1011346"/>
              <a:gd name="connsiteY2" fmla="*/ 449993 h 462592"/>
              <a:gd name="connsiteX0" fmla="*/ 0 w 1011346"/>
              <a:gd name="connsiteY0" fmla="*/ 0 h 452707"/>
              <a:gd name="connsiteX1" fmla="*/ 373859 w 1011346"/>
              <a:gd name="connsiteY1" fmla="*/ 288781 h 452707"/>
              <a:gd name="connsiteX2" fmla="*/ 1011346 w 1011346"/>
              <a:gd name="connsiteY2" fmla="*/ 449993 h 45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1346" h="452707">
                <a:moveTo>
                  <a:pt x="0" y="0"/>
                </a:moveTo>
                <a:cubicBezTo>
                  <a:pt x="218098" y="213681"/>
                  <a:pt x="297659" y="176638"/>
                  <a:pt x="373859" y="288781"/>
                </a:cubicBezTo>
                <a:cubicBezTo>
                  <a:pt x="450059" y="400924"/>
                  <a:pt x="825159" y="467245"/>
                  <a:pt x="1011346" y="449993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468199" y="2011061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Defect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166929" y="1579065"/>
            <a:ext cx="109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</a:t>
            </a:r>
          </a:p>
          <a:p>
            <a:r>
              <a:rPr lang="en-US" dirty="0" smtClean="0"/>
              <a:t>Boundary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429105" y="199170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339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4693" y="5646216"/>
            <a:ext cx="2057400" cy="273844"/>
          </a:xfrm>
        </p:spPr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D42-2BA4-4788-B53E-705BA06633D5}" type="slidenum">
              <a:rPr lang="en-US" smtClean="0"/>
              <a:t>41</a:t>
            </a:fld>
            <a:endParaRPr lang="en-US"/>
          </a:p>
        </p:txBody>
      </p:sp>
      <p:cxnSp>
        <p:nvCxnSpPr>
          <p:cNvPr id="4" name="Straight Connector 18"/>
          <p:cNvCxnSpPr>
            <a:cxnSpLocks noChangeShapeType="1"/>
          </p:cNvCxnSpPr>
          <p:nvPr/>
        </p:nvCxnSpPr>
        <p:spPr bwMode="auto">
          <a:xfrm>
            <a:off x="2708633" y="1984263"/>
            <a:ext cx="90832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20"/>
          <p:cNvCxnSpPr>
            <a:cxnSpLocks noChangeShapeType="1"/>
          </p:cNvCxnSpPr>
          <p:nvPr/>
        </p:nvCxnSpPr>
        <p:spPr bwMode="auto">
          <a:xfrm>
            <a:off x="2708632" y="2132531"/>
            <a:ext cx="1367268" cy="69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21"/>
          <p:cNvCxnSpPr>
            <a:cxnSpLocks noChangeShapeType="1"/>
          </p:cNvCxnSpPr>
          <p:nvPr/>
        </p:nvCxnSpPr>
        <p:spPr bwMode="auto">
          <a:xfrm>
            <a:off x="4336182" y="2139451"/>
            <a:ext cx="2040181" cy="245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22"/>
          <p:cNvCxnSpPr>
            <a:cxnSpLocks noChangeShapeType="1"/>
          </p:cNvCxnSpPr>
          <p:nvPr/>
        </p:nvCxnSpPr>
        <p:spPr bwMode="auto">
          <a:xfrm>
            <a:off x="2708632" y="2318614"/>
            <a:ext cx="41751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23"/>
          <p:cNvCxnSpPr>
            <a:cxnSpLocks noChangeShapeType="1"/>
          </p:cNvCxnSpPr>
          <p:nvPr/>
        </p:nvCxnSpPr>
        <p:spPr bwMode="auto">
          <a:xfrm>
            <a:off x="3324805" y="2304474"/>
            <a:ext cx="3051557" cy="141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24"/>
          <p:cNvCxnSpPr>
            <a:cxnSpLocks noChangeShapeType="1"/>
          </p:cNvCxnSpPr>
          <p:nvPr/>
        </p:nvCxnSpPr>
        <p:spPr bwMode="auto">
          <a:xfrm flipV="1">
            <a:off x="2708632" y="2449336"/>
            <a:ext cx="1095302" cy="593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25"/>
          <p:cNvCxnSpPr>
            <a:cxnSpLocks noChangeShapeType="1"/>
          </p:cNvCxnSpPr>
          <p:nvPr/>
        </p:nvCxnSpPr>
        <p:spPr bwMode="auto">
          <a:xfrm>
            <a:off x="4075899" y="2455267"/>
            <a:ext cx="2300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10"/>
          <p:cNvSpPr/>
          <p:nvPr/>
        </p:nvSpPr>
        <p:spPr bwMode="auto">
          <a:xfrm>
            <a:off x="3826244" y="1966471"/>
            <a:ext cx="127484" cy="0"/>
          </a:xfrm>
          <a:custGeom>
            <a:avLst/>
            <a:gdLst>
              <a:gd name="connsiteX0" fmla="*/ 0 w 190123"/>
              <a:gd name="connsiteY0" fmla="*/ 0 h 0"/>
              <a:gd name="connsiteX1" fmla="*/ 190123 w 1901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123">
                <a:moveTo>
                  <a:pt x="0" y="0"/>
                </a:moveTo>
                <a:lnTo>
                  <a:pt x="190123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3960101" y="1626444"/>
            <a:ext cx="484440" cy="340028"/>
          </a:xfrm>
          <a:custGeom>
            <a:avLst/>
            <a:gdLst>
              <a:gd name="connsiteX0" fmla="*/ 0 w 724277"/>
              <a:gd name="connsiteY0" fmla="*/ 537172 h 546225"/>
              <a:gd name="connsiteX1" fmla="*/ 244444 w 724277"/>
              <a:gd name="connsiteY1" fmla="*/ 111659 h 546225"/>
              <a:gd name="connsiteX2" fmla="*/ 244444 w 724277"/>
              <a:gd name="connsiteY2" fmla="*/ 111659 h 546225"/>
              <a:gd name="connsiteX3" fmla="*/ 407406 w 724277"/>
              <a:gd name="connsiteY3" fmla="*/ 3018 h 546225"/>
              <a:gd name="connsiteX4" fmla="*/ 579422 w 724277"/>
              <a:gd name="connsiteY4" fmla="*/ 129766 h 546225"/>
              <a:gd name="connsiteX5" fmla="*/ 724277 w 724277"/>
              <a:gd name="connsiteY5" fmla="*/ 546225 h 546225"/>
              <a:gd name="connsiteX6" fmla="*/ 724277 w 724277"/>
              <a:gd name="connsiteY6" fmla="*/ 546225 h 54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277" h="546225">
                <a:moveTo>
                  <a:pt x="0" y="537172"/>
                </a:moveTo>
                <a:lnTo>
                  <a:pt x="244444" y="111659"/>
                </a:lnTo>
                <a:lnTo>
                  <a:pt x="244444" y="111659"/>
                </a:lnTo>
                <a:cubicBezTo>
                  <a:pt x="271604" y="93552"/>
                  <a:pt x="351576" y="0"/>
                  <a:pt x="407406" y="3018"/>
                </a:cubicBezTo>
                <a:cubicBezTo>
                  <a:pt x="463236" y="6036"/>
                  <a:pt x="526610" y="39232"/>
                  <a:pt x="579422" y="129766"/>
                </a:cubicBezTo>
                <a:cubicBezTo>
                  <a:pt x="632234" y="220301"/>
                  <a:pt x="724277" y="546225"/>
                  <a:pt x="724277" y="546225"/>
                </a:cubicBezTo>
                <a:lnTo>
                  <a:pt x="724277" y="54622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 bwMode="auto">
          <a:xfrm>
            <a:off x="4438167" y="1960540"/>
            <a:ext cx="405825" cy="0"/>
          </a:xfrm>
          <a:custGeom>
            <a:avLst/>
            <a:gdLst>
              <a:gd name="connsiteX0" fmla="*/ 0 w 606582"/>
              <a:gd name="connsiteY0" fmla="*/ 0 h 0"/>
              <a:gd name="connsiteX1" fmla="*/ 606582 w 606582"/>
              <a:gd name="connsiteY1" fmla="*/ 0 h 0"/>
              <a:gd name="connsiteX2" fmla="*/ 597529 w 606582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582">
                <a:moveTo>
                  <a:pt x="0" y="0"/>
                </a:moveTo>
                <a:lnTo>
                  <a:pt x="606582" y="0"/>
                </a:lnTo>
                <a:lnTo>
                  <a:pt x="597529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400067" y="1565677"/>
            <a:ext cx="664146" cy="487965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  <a:gd name="connsiteX0" fmla="*/ 3302 w 729156"/>
              <a:gd name="connsiteY0" fmla="*/ 0 h 1214764"/>
              <a:gd name="connsiteX1" fmla="*/ 280582 w 729156"/>
              <a:gd name="connsiteY1" fmla="*/ 1124527 h 1214764"/>
              <a:gd name="connsiteX2" fmla="*/ 729156 w 729156"/>
              <a:gd name="connsiteY2" fmla="*/ 1202165 h 1214764"/>
              <a:gd name="connsiteX0" fmla="*/ 2668 w 790519"/>
              <a:gd name="connsiteY0" fmla="*/ 0 h 782962"/>
              <a:gd name="connsiteX1" fmla="*/ 341945 w 790519"/>
              <a:gd name="connsiteY1" fmla="*/ 692725 h 782962"/>
              <a:gd name="connsiteX2" fmla="*/ 790519 w 790519"/>
              <a:gd name="connsiteY2" fmla="*/ 770363 h 7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19" h="782962">
                <a:moveTo>
                  <a:pt x="2668" y="0"/>
                </a:moveTo>
                <a:cubicBezTo>
                  <a:pt x="-31119" y="241539"/>
                  <a:pt x="265745" y="580582"/>
                  <a:pt x="341945" y="692725"/>
                </a:cubicBezTo>
                <a:cubicBezTo>
                  <a:pt x="418145" y="804868"/>
                  <a:pt x="604332" y="787615"/>
                  <a:pt x="790519" y="770363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562778" y="2064328"/>
            <a:ext cx="737284" cy="164084"/>
          </a:xfrm>
          <a:custGeom>
            <a:avLst/>
            <a:gdLst>
              <a:gd name="connsiteX0" fmla="*/ 966159 w 1101305"/>
              <a:gd name="connsiteY0" fmla="*/ 0 h 263106"/>
              <a:gd name="connsiteX1" fmla="*/ 940279 w 1101305"/>
              <a:gd name="connsiteY1" fmla="*/ 224287 h 263106"/>
              <a:gd name="connsiteX2" fmla="*/ 0 w 1101305"/>
              <a:gd name="connsiteY2" fmla="*/ 232913 h 2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1305" h="263106">
                <a:moveTo>
                  <a:pt x="966159" y="0"/>
                </a:moveTo>
                <a:cubicBezTo>
                  <a:pt x="1033732" y="92734"/>
                  <a:pt x="1101305" y="185468"/>
                  <a:pt x="940279" y="224287"/>
                </a:cubicBezTo>
                <a:cubicBezTo>
                  <a:pt x="779253" y="263106"/>
                  <a:pt x="389626" y="248009"/>
                  <a:pt x="0" y="232913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544780" y="1472604"/>
            <a:ext cx="213520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13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03933" y="1073705"/>
            <a:ext cx="149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CO</a:t>
            </a:r>
            <a:r>
              <a:rPr lang="en-US" altLang="en-US" baseline="-25000" dirty="0">
                <a:latin typeface="Calibri" panose="020F0502020204030204" pitchFamily="34" charset="0"/>
                <a:ea typeface="MS PGothic" panose="020B0600070205080204" pitchFamily="34" charset="-128"/>
              </a:rPr>
              <a:t>2</a:t>
            </a: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(g) + O</a:t>
            </a:r>
            <a:r>
              <a:rPr lang="en-US" altLang="en-US" baseline="-25000" dirty="0">
                <a:latin typeface="Calibri" panose="020F0502020204030204" pitchFamily="34" charset="0"/>
                <a:ea typeface="MS PGothic" panose="020B0600070205080204" pitchFamily="34" charset="-128"/>
              </a:rPr>
              <a:t>2</a:t>
            </a: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(g)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215070" y="1320241"/>
            <a:ext cx="84992" cy="47621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96976" y="148938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20" name="Freeform 19"/>
          <p:cNvSpPr/>
          <p:nvPr/>
        </p:nvSpPr>
        <p:spPr>
          <a:xfrm flipH="1">
            <a:off x="4798414" y="1755126"/>
            <a:ext cx="697106" cy="282140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  <a:gd name="connsiteX0" fmla="*/ 3719 w 700209"/>
              <a:gd name="connsiteY0" fmla="*/ 0 h 629743"/>
              <a:gd name="connsiteX1" fmla="*/ 251635 w 700209"/>
              <a:gd name="connsiteY1" fmla="*/ 539505 h 629743"/>
              <a:gd name="connsiteX2" fmla="*/ 700209 w 700209"/>
              <a:gd name="connsiteY2" fmla="*/ 617143 h 629743"/>
              <a:gd name="connsiteX0" fmla="*/ 0 w 696490"/>
              <a:gd name="connsiteY0" fmla="*/ 0 h 629742"/>
              <a:gd name="connsiteX1" fmla="*/ 247916 w 696490"/>
              <a:gd name="connsiteY1" fmla="*/ 539505 h 629742"/>
              <a:gd name="connsiteX2" fmla="*/ 696490 w 696490"/>
              <a:gd name="connsiteY2" fmla="*/ 617143 h 629742"/>
              <a:gd name="connsiteX0" fmla="*/ 0 w 1011346"/>
              <a:gd name="connsiteY0" fmla="*/ 0 h 462592"/>
              <a:gd name="connsiteX1" fmla="*/ 562772 w 1011346"/>
              <a:gd name="connsiteY1" fmla="*/ 372355 h 462592"/>
              <a:gd name="connsiteX2" fmla="*/ 1011346 w 1011346"/>
              <a:gd name="connsiteY2" fmla="*/ 449993 h 462592"/>
              <a:gd name="connsiteX0" fmla="*/ 0 w 1011346"/>
              <a:gd name="connsiteY0" fmla="*/ 0 h 462592"/>
              <a:gd name="connsiteX1" fmla="*/ 562772 w 1011346"/>
              <a:gd name="connsiteY1" fmla="*/ 372355 h 462592"/>
              <a:gd name="connsiteX2" fmla="*/ 1011346 w 1011346"/>
              <a:gd name="connsiteY2" fmla="*/ 449993 h 462592"/>
              <a:gd name="connsiteX0" fmla="*/ 0 w 1011346"/>
              <a:gd name="connsiteY0" fmla="*/ 0 h 452707"/>
              <a:gd name="connsiteX1" fmla="*/ 373859 w 1011346"/>
              <a:gd name="connsiteY1" fmla="*/ 288781 h 452707"/>
              <a:gd name="connsiteX2" fmla="*/ 1011346 w 1011346"/>
              <a:gd name="connsiteY2" fmla="*/ 449993 h 45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1346" h="452707">
                <a:moveTo>
                  <a:pt x="0" y="0"/>
                </a:moveTo>
                <a:cubicBezTo>
                  <a:pt x="218098" y="213681"/>
                  <a:pt x="297659" y="176638"/>
                  <a:pt x="373859" y="288781"/>
                </a:cubicBezTo>
                <a:cubicBezTo>
                  <a:pt x="450059" y="400924"/>
                  <a:pt x="825159" y="467245"/>
                  <a:pt x="1011346" y="449993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67179" y="1291595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Defect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12837" y="699373"/>
            <a:ext cx="109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</a:t>
            </a:r>
          </a:p>
          <a:p>
            <a:r>
              <a:rPr lang="en-US" dirty="0" smtClean="0"/>
              <a:t>Boundary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28085" y="127223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2778935" y="429707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2386083" y="4614740"/>
            <a:ext cx="4652102" cy="2896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	+	+	+	+	+</a:t>
            </a:r>
            <a:endParaRPr lang="en-US" sz="2700" dirty="0"/>
          </a:p>
        </p:txBody>
      </p:sp>
      <p:sp>
        <p:nvSpPr>
          <p:cNvPr id="37" name="TextBox 36"/>
          <p:cNvSpPr txBox="1"/>
          <p:nvPr/>
        </p:nvSpPr>
        <p:spPr>
          <a:xfrm>
            <a:off x="6166035" y="428900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5553783" y="428726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4819629" y="42913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4130647" y="42913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3425803" y="42913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2" name="Rectangle 41"/>
          <p:cNvSpPr/>
          <p:nvPr/>
        </p:nvSpPr>
        <p:spPr>
          <a:xfrm>
            <a:off x="2386083" y="3478909"/>
            <a:ext cx="2610825" cy="2896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	+	+	</a:t>
            </a:r>
            <a:endParaRPr lang="en-US" sz="2700" dirty="0"/>
          </a:p>
        </p:txBody>
      </p:sp>
      <p:sp>
        <p:nvSpPr>
          <p:cNvPr id="43" name="TextBox 42"/>
          <p:cNvSpPr txBox="1"/>
          <p:nvPr/>
        </p:nvSpPr>
        <p:spPr>
          <a:xfrm>
            <a:off x="2580438" y="382927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932149" y="382357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3227305" y="382357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6" name="Oval 45"/>
          <p:cNvSpPr/>
          <p:nvPr/>
        </p:nvSpPr>
        <p:spPr>
          <a:xfrm>
            <a:off x="4657568" y="1809659"/>
            <a:ext cx="427970" cy="40736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46" idx="1"/>
          </p:cNvCxnSpPr>
          <p:nvPr/>
        </p:nvCxnSpPr>
        <p:spPr>
          <a:xfrm flipH="1">
            <a:off x="2386082" y="1869316"/>
            <a:ext cx="2334161" cy="160959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6" idx="7"/>
          </p:cNvCxnSpPr>
          <p:nvPr/>
        </p:nvCxnSpPr>
        <p:spPr>
          <a:xfrm>
            <a:off x="5022864" y="1869317"/>
            <a:ext cx="2015321" cy="27047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8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GUITAR Lacks </a:t>
            </a:r>
            <a:r>
              <a:rPr lang="en-US" dirty="0" err="1" smtClean="0"/>
              <a:t>Voltammetric</a:t>
            </a:r>
            <a:r>
              <a:rPr lang="en-US" dirty="0" smtClean="0"/>
              <a:t> Evidence for Electrolyte Intercalation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F416-E89D-45A5-8D3D-586B7DF1F85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15" y="2741835"/>
            <a:ext cx="6152992" cy="1379296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6286501" y="3828073"/>
            <a:ext cx="0" cy="570056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51687" y="4430499"/>
            <a:ext cx="234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De-intercalation peak current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90800" y="1756457"/>
            <a:ext cx="183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GUITAR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17099" y="1718991"/>
            <a:ext cx="186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Pyrolytic Graphite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26054" y="4448862"/>
            <a:ext cx="148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Potential vs. Ag/</a:t>
            </a:r>
            <a:r>
              <a:rPr lang="en-US" sz="1200" dirty="0" err="1"/>
              <a:t>AgCl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286126" y="3753581"/>
            <a:ext cx="1" cy="36754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10037" y="4121129"/>
            <a:ext cx="235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Zero De-intercalation current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67475" y="3142662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6905" y="5143975"/>
            <a:ext cx="394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/>
              <a:t>[</a:t>
            </a:r>
            <a:r>
              <a:rPr lang="en-US" sz="1600" dirty="0" err="1"/>
              <a:t>C</a:t>
            </a:r>
            <a:r>
              <a:rPr lang="en-US" sz="1600" baseline="-25000" dirty="0" err="1"/>
              <a:t>x</a:t>
            </a:r>
            <a:r>
              <a:rPr lang="en-US" sz="1600" baseline="30000" dirty="0"/>
              <a:t>+</a:t>
            </a:r>
            <a:r>
              <a:rPr lang="en-US" sz="1600" dirty="0"/>
              <a:t> HSO</a:t>
            </a:r>
            <a:r>
              <a:rPr lang="en-US" sz="1600" baseline="-25000" dirty="0"/>
              <a:t>4</a:t>
            </a:r>
            <a:r>
              <a:rPr lang="en-US" sz="1600" baseline="30000" dirty="0"/>
              <a:t>-</a:t>
            </a:r>
            <a:r>
              <a:rPr lang="en-US" sz="1600" dirty="0"/>
              <a:t>]y(H</a:t>
            </a:r>
            <a:r>
              <a:rPr lang="en-US" sz="1600" baseline="-25000" dirty="0"/>
              <a:t>2</a:t>
            </a:r>
            <a:r>
              <a:rPr lang="en-US" sz="1600" dirty="0"/>
              <a:t>O) + e</a:t>
            </a:r>
            <a:r>
              <a:rPr lang="en-US" sz="1600" baseline="30000" dirty="0"/>
              <a:t>-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[</a:t>
            </a:r>
            <a:r>
              <a:rPr lang="en-US" sz="1600" dirty="0" err="1"/>
              <a:t>C</a:t>
            </a:r>
            <a:r>
              <a:rPr lang="en-US" sz="1600" baseline="-25000" dirty="0" err="1"/>
              <a:t>x</a:t>
            </a:r>
            <a:r>
              <a:rPr lang="en-US" sz="1600" dirty="0"/>
              <a:t>] + [HSO</a:t>
            </a:r>
            <a:r>
              <a:rPr lang="en-US" sz="1600" baseline="-25000" dirty="0"/>
              <a:t>4</a:t>
            </a:r>
            <a:r>
              <a:rPr lang="en-US" sz="1600" baseline="30000" dirty="0"/>
              <a:t>-</a:t>
            </a:r>
            <a:r>
              <a:rPr lang="en-US" sz="1600" dirty="0"/>
              <a:t>] + y H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endParaRPr lang="en-US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626120" y="2180711"/>
            <a:ext cx="234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Intercalation peak current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617075" y="2539678"/>
            <a:ext cx="0" cy="362615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edge plane intercalation?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31EDE-D0ED-4917-B2A1-C5AE7643397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002269" y="2968429"/>
            <a:ext cx="0" cy="154305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59469" y="2968429"/>
            <a:ext cx="0" cy="154305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16669" y="2968429"/>
            <a:ext cx="0" cy="154305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73869" y="2968429"/>
            <a:ext cx="0" cy="154305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5170" y="2225479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HSO</a:t>
            </a:r>
            <a:r>
              <a:rPr lang="en-US" baseline="-25000" dirty="0"/>
              <a:t>4</a:t>
            </a:r>
            <a:r>
              <a:rPr lang="en-US" baseline="30000" dirty="0"/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2233" y="462577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335 pm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78896" y="4524040"/>
            <a:ext cx="43777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73670" y="2657141"/>
            <a:ext cx="263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Electrolyte     Intercalation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630920" y="2568379"/>
            <a:ext cx="82049" cy="1040130"/>
          </a:xfrm>
          <a:prstGeom prst="downArrow">
            <a:avLst/>
          </a:prstGeom>
          <a:gradFill>
            <a:gsLst>
              <a:gs pos="0">
                <a:schemeClr val="tx1"/>
              </a:gs>
              <a:gs pos="8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05771" y="3366136"/>
            <a:ext cx="133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Edge plane</a:t>
            </a:r>
          </a:p>
          <a:p>
            <a:r>
              <a:rPr lang="en-US" dirty="0"/>
              <a:t>Electrodes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3470" t="1355" r="2135" b="4374"/>
          <a:stretch/>
        </p:blipFill>
        <p:spPr>
          <a:xfrm>
            <a:off x="3283174" y="0"/>
            <a:ext cx="3608195" cy="6236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1245" y="1164899"/>
            <a:ext cx="826805" cy="80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6369" y="1779128"/>
            <a:ext cx="826805" cy="80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9770" y="3035361"/>
            <a:ext cx="3086649" cy="260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73046" y="3410085"/>
            <a:ext cx="968360" cy="80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1/30/2017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9461" y="1050822"/>
            <a:ext cx="208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Plane Graphite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6964" y="4212144"/>
            <a:ext cx="196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Plane GUITAR</a:t>
            </a:r>
          </a:p>
        </p:txBody>
      </p:sp>
    </p:spTree>
    <p:extLst>
      <p:ext uri="{BB962C8B-B14F-4D97-AF65-F5344CB8AC3E}">
        <p14:creationId xmlns:p14="http://schemas.microsoft.com/office/powerpoint/2010/main" val="1520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7568" y="2742756"/>
            <a:ext cx="3724535" cy="1755894"/>
            <a:chOff x="882568" y="2031422"/>
            <a:chExt cx="3724535" cy="1755894"/>
          </a:xfrm>
        </p:grpSpPr>
        <p:cxnSp>
          <p:nvCxnSpPr>
            <p:cNvPr id="6" name="Straight Connector 18"/>
            <p:cNvCxnSpPr>
              <a:cxnSpLocks noChangeShapeType="1"/>
            </p:cNvCxnSpPr>
            <p:nvPr/>
          </p:nvCxnSpPr>
          <p:spPr bwMode="auto">
            <a:xfrm>
              <a:off x="882569" y="3316312"/>
              <a:ext cx="9083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20"/>
            <p:cNvCxnSpPr>
              <a:cxnSpLocks noChangeShapeType="1"/>
            </p:cNvCxnSpPr>
            <p:nvPr/>
          </p:nvCxnSpPr>
          <p:spPr bwMode="auto">
            <a:xfrm>
              <a:off x="882568" y="3464580"/>
              <a:ext cx="1367268" cy="69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21"/>
            <p:cNvCxnSpPr>
              <a:cxnSpLocks noChangeShapeType="1"/>
            </p:cNvCxnSpPr>
            <p:nvPr/>
          </p:nvCxnSpPr>
          <p:spPr bwMode="auto">
            <a:xfrm>
              <a:off x="2510118" y="3471500"/>
              <a:ext cx="2040181" cy="24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22"/>
            <p:cNvCxnSpPr>
              <a:cxnSpLocks noChangeShapeType="1"/>
            </p:cNvCxnSpPr>
            <p:nvPr/>
          </p:nvCxnSpPr>
          <p:spPr bwMode="auto">
            <a:xfrm>
              <a:off x="882568" y="3650663"/>
              <a:ext cx="41751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23"/>
            <p:cNvCxnSpPr>
              <a:cxnSpLocks noChangeShapeType="1"/>
            </p:cNvCxnSpPr>
            <p:nvPr/>
          </p:nvCxnSpPr>
          <p:spPr bwMode="auto">
            <a:xfrm>
              <a:off x="1498741" y="3636523"/>
              <a:ext cx="3051557" cy="14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24"/>
            <p:cNvCxnSpPr>
              <a:cxnSpLocks noChangeShapeType="1"/>
            </p:cNvCxnSpPr>
            <p:nvPr/>
          </p:nvCxnSpPr>
          <p:spPr bwMode="auto">
            <a:xfrm flipV="1">
              <a:off x="882568" y="3781385"/>
              <a:ext cx="1095302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25"/>
            <p:cNvCxnSpPr>
              <a:cxnSpLocks noChangeShapeType="1"/>
            </p:cNvCxnSpPr>
            <p:nvPr/>
          </p:nvCxnSpPr>
          <p:spPr bwMode="auto">
            <a:xfrm>
              <a:off x="2249835" y="3787316"/>
              <a:ext cx="23004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Freeform 12"/>
            <p:cNvSpPr/>
            <p:nvPr/>
          </p:nvSpPr>
          <p:spPr bwMode="auto">
            <a:xfrm>
              <a:off x="2000180" y="3298520"/>
              <a:ext cx="127484" cy="0"/>
            </a:xfrm>
            <a:custGeom>
              <a:avLst/>
              <a:gdLst>
                <a:gd name="connsiteX0" fmla="*/ 0 w 190123"/>
                <a:gd name="connsiteY0" fmla="*/ 0 h 0"/>
                <a:gd name="connsiteX1" fmla="*/ 190123 w 19012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123">
                  <a:moveTo>
                    <a:pt x="0" y="0"/>
                  </a:moveTo>
                  <a:lnTo>
                    <a:pt x="190123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134037" y="2958493"/>
              <a:ext cx="484440" cy="340028"/>
            </a:xfrm>
            <a:custGeom>
              <a:avLst/>
              <a:gdLst>
                <a:gd name="connsiteX0" fmla="*/ 0 w 724277"/>
                <a:gd name="connsiteY0" fmla="*/ 537172 h 546225"/>
                <a:gd name="connsiteX1" fmla="*/ 244444 w 724277"/>
                <a:gd name="connsiteY1" fmla="*/ 111659 h 546225"/>
                <a:gd name="connsiteX2" fmla="*/ 244444 w 724277"/>
                <a:gd name="connsiteY2" fmla="*/ 111659 h 546225"/>
                <a:gd name="connsiteX3" fmla="*/ 407406 w 724277"/>
                <a:gd name="connsiteY3" fmla="*/ 3018 h 546225"/>
                <a:gd name="connsiteX4" fmla="*/ 579422 w 724277"/>
                <a:gd name="connsiteY4" fmla="*/ 129766 h 546225"/>
                <a:gd name="connsiteX5" fmla="*/ 724277 w 724277"/>
                <a:gd name="connsiteY5" fmla="*/ 546225 h 546225"/>
                <a:gd name="connsiteX6" fmla="*/ 724277 w 724277"/>
                <a:gd name="connsiteY6" fmla="*/ 546225 h 5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4277" h="546225">
                  <a:moveTo>
                    <a:pt x="0" y="537172"/>
                  </a:moveTo>
                  <a:lnTo>
                    <a:pt x="244444" y="111659"/>
                  </a:lnTo>
                  <a:lnTo>
                    <a:pt x="244444" y="111659"/>
                  </a:lnTo>
                  <a:cubicBezTo>
                    <a:pt x="271604" y="93552"/>
                    <a:pt x="351576" y="0"/>
                    <a:pt x="407406" y="3018"/>
                  </a:cubicBezTo>
                  <a:cubicBezTo>
                    <a:pt x="463236" y="6036"/>
                    <a:pt x="526610" y="39232"/>
                    <a:pt x="579422" y="129766"/>
                  </a:cubicBezTo>
                  <a:cubicBezTo>
                    <a:pt x="632234" y="220301"/>
                    <a:pt x="724277" y="546225"/>
                    <a:pt x="724277" y="546225"/>
                  </a:cubicBezTo>
                  <a:lnTo>
                    <a:pt x="724277" y="546225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612103" y="3292589"/>
              <a:ext cx="405825" cy="0"/>
            </a:xfrm>
            <a:custGeom>
              <a:avLst/>
              <a:gdLst>
                <a:gd name="connsiteX0" fmla="*/ 0 w 606582"/>
                <a:gd name="connsiteY0" fmla="*/ 0 h 0"/>
                <a:gd name="connsiteX1" fmla="*/ 606582 w 606582"/>
                <a:gd name="connsiteY1" fmla="*/ 0 h 0"/>
                <a:gd name="connsiteX2" fmla="*/ 597529 w 60658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582">
                  <a:moveTo>
                    <a:pt x="0" y="0"/>
                  </a:moveTo>
                  <a:lnTo>
                    <a:pt x="606582" y="0"/>
                  </a:lnTo>
                  <a:lnTo>
                    <a:pt x="597529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74003" y="2897726"/>
              <a:ext cx="664146" cy="487965"/>
            </a:xfrm>
            <a:custGeom>
              <a:avLst/>
              <a:gdLst>
                <a:gd name="connsiteX0" fmla="*/ 67574 w 524774"/>
                <a:gd name="connsiteY0" fmla="*/ 0 h 707365"/>
                <a:gd name="connsiteX1" fmla="*/ 76200 w 524774"/>
                <a:gd name="connsiteY1" fmla="*/ 595222 h 707365"/>
                <a:gd name="connsiteX2" fmla="*/ 524774 w 524774"/>
                <a:gd name="connsiteY2" fmla="*/ 672860 h 707365"/>
                <a:gd name="connsiteX0" fmla="*/ 3302 w 729156"/>
                <a:gd name="connsiteY0" fmla="*/ 0 h 1214764"/>
                <a:gd name="connsiteX1" fmla="*/ 280582 w 729156"/>
                <a:gd name="connsiteY1" fmla="*/ 1124527 h 1214764"/>
                <a:gd name="connsiteX2" fmla="*/ 729156 w 729156"/>
                <a:gd name="connsiteY2" fmla="*/ 1202165 h 1214764"/>
                <a:gd name="connsiteX0" fmla="*/ 2668 w 790519"/>
                <a:gd name="connsiteY0" fmla="*/ 0 h 782962"/>
                <a:gd name="connsiteX1" fmla="*/ 341945 w 790519"/>
                <a:gd name="connsiteY1" fmla="*/ 692725 h 782962"/>
                <a:gd name="connsiteX2" fmla="*/ 790519 w 790519"/>
                <a:gd name="connsiteY2" fmla="*/ 770363 h 78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519" h="782962">
                  <a:moveTo>
                    <a:pt x="2668" y="0"/>
                  </a:moveTo>
                  <a:cubicBezTo>
                    <a:pt x="-31119" y="241539"/>
                    <a:pt x="265745" y="580582"/>
                    <a:pt x="341945" y="692725"/>
                  </a:cubicBezTo>
                  <a:cubicBezTo>
                    <a:pt x="418145" y="804868"/>
                    <a:pt x="604332" y="787615"/>
                    <a:pt x="790519" y="770363"/>
                  </a:cubicBezTo>
                </a:path>
              </a:pathLst>
            </a:cu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736714" y="3396377"/>
              <a:ext cx="737284" cy="164084"/>
            </a:xfrm>
            <a:custGeom>
              <a:avLst/>
              <a:gdLst>
                <a:gd name="connsiteX0" fmla="*/ 966159 w 1101305"/>
                <a:gd name="connsiteY0" fmla="*/ 0 h 263106"/>
                <a:gd name="connsiteX1" fmla="*/ 940279 w 1101305"/>
                <a:gd name="connsiteY1" fmla="*/ 224287 h 263106"/>
                <a:gd name="connsiteX2" fmla="*/ 0 w 1101305"/>
                <a:gd name="connsiteY2" fmla="*/ 232913 h 26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1305" h="263106">
                  <a:moveTo>
                    <a:pt x="966159" y="0"/>
                  </a:moveTo>
                  <a:cubicBezTo>
                    <a:pt x="1033732" y="92734"/>
                    <a:pt x="1101305" y="185468"/>
                    <a:pt x="940279" y="224287"/>
                  </a:cubicBezTo>
                  <a:cubicBezTo>
                    <a:pt x="779253" y="263106"/>
                    <a:pt x="389626" y="248009"/>
                    <a:pt x="0" y="232913"/>
                  </a:cubicBezTo>
                </a:path>
              </a:pathLst>
            </a:cu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2718716" y="2804653"/>
              <a:ext cx="213520" cy="248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13" dirty="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77869" y="2405754"/>
              <a:ext cx="1491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dirty="0">
                  <a:latin typeface="Calibri" panose="020F0502020204030204" pitchFamily="34" charset="0"/>
                  <a:ea typeface="MS PGothic" panose="020B0600070205080204" pitchFamily="34" charset="-128"/>
                </a:rPr>
                <a:t>CO</a:t>
              </a:r>
              <a:r>
                <a:rPr lang="en-US" altLang="en-US" baseline="-25000" dirty="0">
                  <a:latin typeface="Calibri" panose="020F0502020204030204" pitchFamily="34" charset="0"/>
                  <a:ea typeface="MS PGothic" panose="020B0600070205080204" pitchFamily="34" charset="-128"/>
                </a:rPr>
                <a:t>2</a:t>
              </a:r>
              <a:r>
                <a:rPr lang="en-US" altLang="en-US" dirty="0">
                  <a:latin typeface="Calibri" panose="020F0502020204030204" pitchFamily="34" charset="0"/>
                  <a:ea typeface="MS PGothic" panose="020B0600070205080204" pitchFamily="34" charset="-128"/>
                </a:rPr>
                <a:t>(g) + O</a:t>
              </a:r>
              <a:r>
                <a:rPr lang="en-US" altLang="en-US" baseline="-25000" dirty="0">
                  <a:latin typeface="Calibri" panose="020F0502020204030204" pitchFamily="34" charset="0"/>
                  <a:ea typeface="MS PGothic" panose="020B0600070205080204" pitchFamily="34" charset="-128"/>
                </a:rPr>
                <a:t>2</a:t>
              </a:r>
              <a:r>
                <a:rPr lang="en-US" altLang="en-US" dirty="0">
                  <a:latin typeface="Calibri" panose="020F0502020204030204" pitchFamily="34" charset="0"/>
                  <a:ea typeface="MS PGothic" panose="020B0600070205080204" pitchFamily="34" charset="-128"/>
                </a:rPr>
                <a:t>(g)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389006" y="2652290"/>
              <a:ext cx="84992" cy="476216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70912" y="2821437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HSO</a:t>
              </a:r>
              <a:r>
                <a:rPr lang="en-US" baseline="-25000" dirty="0" smtClean="0"/>
                <a:t>4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sp>
          <p:nvSpPr>
            <p:cNvPr id="22" name="Freeform 21"/>
            <p:cNvSpPr/>
            <p:nvPr/>
          </p:nvSpPr>
          <p:spPr>
            <a:xfrm flipH="1">
              <a:off x="2972350" y="3087175"/>
              <a:ext cx="697106" cy="282140"/>
            </a:xfrm>
            <a:custGeom>
              <a:avLst/>
              <a:gdLst>
                <a:gd name="connsiteX0" fmla="*/ 67574 w 524774"/>
                <a:gd name="connsiteY0" fmla="*/ 0 h 707365"/>
                <a:gd name="connsiteX1" fmla="*/ 76200 w 524774"/>
                <a:gd name="connsiteY1" fmla="*/ 595222 h 707365"/>
                <a:gd name="connsiteX2" fmla="*/ 524774 w 524774"/>
                <a:gd name="connsiteY2" fmla="*/ 672860 h 707365"/>
                <a:gd name="connsiteX0" fmla="*/ 3719 w 700209"/>
                <a:gd name="connsiteY0" fmla="*/ 0 h 629743"/>
                <a:gd name="connsiteX1" fmla="*/ 251635 w 700209"/>
                <a:gd name="connsiteY1" fmla="*/ 539505 h 629743"/>
                <a:gd name="connsiteX2" fmla="*/ 700209 w 700209"/>
                <a:gd name="connsiteY2" fmla="*/ 617143 h 629743"/>
                <a:gd name="connsiteX0" fmla="*/ 0 w 696490"/>
                <a:gd name="connsiteY0" fmla="*/ 0 h 629742"/>
                <a:gd name="connsiteX1" fmla="*/ 247916 w 696490"/>
                <a:gd name="connsiteY1" fmla="*/ 539505 h 629742"/>
                <a:gd name="connsiteX2" fmla="*/ 696490 w 696490"/>
                <a:gd name="connsiteY2" fmla="*/ 617143 h 629742"/>
                <a:gd name="connsiteX0" fmla="*/ 0 w 1011346"/>
                <a:gd name="connsiteY0" fmla="*/ 0 h 462592"/>
                <a:gd name="connsiteX1" fmla="*/ 562772 w 1011346"/>
                <a:gd name="connsiteY1" fmla="*/ 372355 h 462592"/>
                <a:gd name="connsiteX2" fmla="*/ 1011346 w 1011346"/>
                <a:gd name="connsiteY2" fmla="*/ 449993 h 462592"/>
                <a:gd name="connsiteX0" fmla="*/ 0 w 1011346"/>
                <a:gd name="connsiteY0" fmla="*/ 0 h 462592"/>
                <a:gd name="connsiteX1" fmla="*/ 562772 w 1011346"/>
                <a:gd name="connsiteY1" fmla="*/ 372355 h 462592"/>
                <a:gd name="connsiteX2" fmla="*/ 1011346 w 1011346"/>
                <a:gd name="connsiteY2" fmla="*/ 449993 h 462592"/>
                <a:gd name="connsiteX0" fmla="*/ 0 w 1011346"/>
                <a:gd name="connsiteY0" fmla="*/ 0 h 452707"/>
                <a:gd name="connsiteX1" fmla="*/ 373859 w 1011346"/>
                <a:gd name="connsiteY1" fmla="*/ 288781 h 452707"/>
                <a:gd name="connsiteX2" fmla="*/ 1011346 w 1011346"/>
                <a:gd name="connsiteY2" fmla="*/ 449993 h 45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1346" h="452707">
                  <a:moveTo>
                    <a:pt x="0" y="0"/>
                  </a:moveTo>
                  <a:cubicBezTo>
                    <a:pt x="218098" y="213681"/>
                    <a:pt x="297659" y="176638"/>
                    <a:pt x="373859" y="288781"/>
                  </a:cubicBezTo>
                  <a:cubicBezTo>
                    <a:pt x="450059" y="400924"/>
                    <a:pt x="825159" y="467245"/>
                    <a:pt x="1011346" y="449993"/>
                  </a:cubicBezTo>
                </a:path>
              </a:pathLst>
            </a:cu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41115" y="2623644"/>
              <a:ext cx="1265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Step Defect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6773" y="2031422"/>
              <a:ext cx="1093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Grain</a:t>
              </a:r>
            </a:p>
            <a:p>
              <a:r>
                <a:rPr lang="en-US" dirty="0" smtClean="0"/>
                <a:t>Boundary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21" y="260428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HSO</a:t>
              </a:r>
              <a:r>
                <a:rPr lang="en-US" baseline="-25000" dirty="0" smtClean="0"/>
                <a:t>4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31504" y="3141708"/>
              <a:ext cx="427970" cy="40736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53860" y="4347857"/>
            <a:ext cx="2716907" cy="696470"/>
            <a:chOff x="5171295" y="3802180"/>
            <a:chExt cx="3289799" cy="696470"/>
          </a:xfrm>
        </p:grpSpPr>
        <p:cxnSp>
          <p:nvCxnSpPr>
            <p:cNvPr id="28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4492719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4356066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4211371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4074718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3938833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25"/>
            <p:cNvCxnSpPr>
              <a:cxnSpLocks noChangeShapeType="1"/>
            </p:cNvCxnSpPr>
            <p:nvPr/>
          </p:nvCxnSpPr>
          <p:spPr bwMode="auto">
            <a:xfrm flipV="1">
              <a:off x="5171295" y="3802180"/>
              <a:ext cx="3289799" cy="59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Arrow Connector 35"/>
          <p:cNvCxnSpPr/>
          <p:nvPr/>
        </p:nvCxnSpPr>
        <p:spPr>
          <a:xfrm>
            <a:off x="6026433" y="2710143"/>
            <a:ext cx="0" cy="1368305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569233" y="2903923"/>
            <a:ext cx="914400" cy="80391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7" idx="7"/>
            <a:endCxn id="37" idx="3"/>
          </p:cNvCxnSpPr>
          <p:nvPr/>
        </p:nvCxnSpPr>
        <p:spPr>
          <a:xfrm flipH="1">
            <a:off x="5703144" y="3021653"/>
            <a:ext cx="646578" cy="56845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09777" y="3931579"/>
            <a:ext cx="1048603" cy="161558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367870" y="1767907"/>
            <a:ext cx="171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Graphite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5320377" y="1724691"/>
            <a:ext cx="141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GUITAR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4572000" y="5267588"/>
            <a:ext cx="272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Impervious to Intercalation</a:t>
            </a:r>
            <a:endParaRPr lang="en-US" dirty="0"/>
          </a:p>
        </p:txBody>
      </p:sp>
      <p:cxnSp>
        <p:nvCxnSpPr>
          <p:cNvPr id="51" name="Straight Connector 25"/>
          <p:cNvCxnSpPr>
            <a:cxnSpLocks noChangeShapeType="1"/>
          </p:cNvCxnSpPr>
          <p:nvPr/>
        </p:nvCxnSpPr>
        <p:spPr bwMode="auto">
          <a:xfrm flipV="1">
            <a:off x="4553860" y="4175635"/>
            <a:ext cx="1694540" cy="59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5462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GUITAR does not allow for electrolyte intercalation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9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Collect More Observations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6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57" y="2727911"/>
            <a:ext cx="2833356" cy="105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13774" y="1644536"/>
            <a:ext cx="241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Photographs of Basal Planes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9795" y="1921535"/>
            <a:ext cx="296064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7847" y="4559048"/>
            <a:ext cx="249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Scanning Electron Micrographs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34251" y="4836047"/>
            <a:ext cx="2415122" cy="2330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79" y="3333992"/>
            <a:ext cx="5572621" cy="2836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8913" y="2481126"/>
            <a:ext cx="22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 Morphology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36" y="251969"/>
            <a:ext cx="4880588" cy="333913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12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on at The Basal Planes?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so different about GUITAR’s basal planes?</a:t>
            </a:r>
          </a:p>
          <a:p>
            <a:pPr lvl="1"/>
            <a:r>
              <a:rPr lang="en-US" dirty="0" smtClean="0"/>
              <a:t>Disordered Graphite?</a:t>
            </a:r>
          </a:p>
          <a:p>
            <a:pPr lvl="1"/>
            <a:endParaRPr lang="en-US" dirty="0"/>
          </a:p>
          <a:p>
            <a:r>
              <a:rPr lang="en-US" dirty="0" smtClean="0"/>
              <a:t>Went back at looked old scanning electron micrographs.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5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2"/>
          <a:stretch>
            <a:fillRect/>
          </a:stretch>
        </p:blipFill>
        <p:spPr bwMode="auto">
          <a:xfrm>
            <a:off x="457200" y="2161976"/>
            <a:ext cx="8319052" cy="41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E05C19-FE4D-4AEA-82A2-AA888410126C}" type="slidenum">
              <a:rPr lang="en-US" altLang="en-US" sz="18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8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12" y="461045"/>
            <a:ext cx="8626588" cy="170093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GUITAR and </a:t>
            </a:r>
            <a:r>
              <a:rPr lang="en-US" dirty="0" err="1" smtClean="0"/>
              <a:t>Graphites</a:t>
            </a:r>
            <a:r>
              <a:rPr lang="en-US" dirty="0" smtClean="0"/>
              <a:t>/</a:t>
            </a:r>
            <a:r>
              <a:rPr lang="en-US" dirty="0" err="1" smtClean="0"/>
              <a:t>Graphenes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32" y="2231826"/>
            <a:ext cx="6587490" cy="18837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Shared Morphology</a:t>
            </a:r>
          </a:p>
          <a:p>
            <a:r>
              <a:rPr lang="en-US" dirty="0" smtClean="0"/>
              <a:t>Basal Plane</a:t>
            </a:r>
          </a:p>
          <a:p>
            <a:r>
              <a:rPr lang="en-US" dirty="0" smtClean="0"/>
              <a:t>Edge Plane </a:t>
            </a:r>
          </a:p>
          <a:p>
            <a:pPr lvl="1"/>
            <a:r>
              <a:rPr lang="en-US" dirty="0" smtClean="0"/>
              <a:t>Step Defects? </a:t>
            </a:r>
          </a:p>
          <a:p>
            <a:pPr lvl="2"/>
            <a:r>
              <a:rPr lang="en-US" dirty="0" smtClean="0"/>
              <a:t>Not Observed on GUITAR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555917" y="5624513"/>
            <a:ext cx="2260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GUITAR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62" y="2231826"/>
            <a:ext cx="3008637" cy="11202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18" y="3640984"/>
            <a:ext cx="4759865" cy="1513463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GUITAR Lacks Steps Defects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54530"/>
            <a:ext cx="4373880" cy="3280410"/>
          </a:xfrm>
          <a:prstGeom prst="rect">
            <a:avLst/>
          </a:prstGeom>
        </p:spPr>
      </p:pic>
      <p:pic>
        <p:nvPicPr>
          <p:cNvPr id="4" name="Picture 4" descr="F:\Min-SEM\Min-SEM\10_20_15\HOPG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80" y="1954530"/>
            <a:ext cx="4373880" cy="32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851" y="5330190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GUITAR – Lacks Step Defects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46420" y="5340489"/>
            <a:ext cx="213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HOPG – Step Defects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D42-2BA4-4788-B53E-705BA06633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/>
          <a:stretch/>
        </p:blipFill>
        <p:spPr bwMode="auto">
          <a:xfrm>
            <a:off x="64770" y="1082040"/>
            <a:ext cx="3930551" cy="25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69" y="950595"/>
            <a:ext cx="4493420" cy="25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609" y="5556999"/>
            <a:ext cx="701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AFM Asylum Research – Spring 2016 ACS Meeting San Diego – On Quartz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" y="3730189"/>
            <a:ext cx="3827141" cy="125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19" y="3518262"/>
            <a:ext cx="4020642" cy="166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9634" y="5060811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 Section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D42-2BA4-4788-B53E-705BA06633D5}" type="slidenum">
              <a:rPr lang="en-US" smtClean="0"/>
              <a:t>52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1013" y="426721"/>
            <a:ext cx="88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GUITAR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04267" y="509788"/>
            <a:ext cx="19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Graphite (HOPG)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AFM Studies of Basal Planes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GUITAR</a:t>
            </a:r>
          </a:p>
          <a:p>
            <a:pPr lvl="1"/>
            <a:r>
              <a:rPr lang="en-US" dirty="0" smtClean="0"/>
              <a:t>Lacks Step Defects</a:t>
            </a:r>
          </a:p>
          <a:p>
            <a:pPr lvl="1"/>
            <a:r>
              <a:rPr lang="en-US" dirty="0" smtClean="0"/>
              <a:t>Rougher Surfaces 10-50 nm Amplitudes</a:t>
            </a:r>
          </a:p>
          <a:p>
            <a:pPr lvl="1"/>
            <a:endParaRPr lang="en-US" dirty="0"/>
          </a:p>
          <a:p>
            <a:r>
              <a:rPr lang="en-US" dirty="0" smtClean="0"/>
              <a:t>HOPG</a:t>
            </a:r>
          </a:p>
          <a:p>
            <a:pPr lvl="1"/>
            <a:r>
              <a:rPr lang="en-US" dirty="0" smtClean="0"/>
              <a:t>Relatively Flat, 2-4 nm Amplitudes</a:t>
            </a:r>
          </a:p>
          <a:p>
            <a:pPr lvl="1"/>
            <a:r>
              <a:rPr lang="en-US" dirty="0" smtClean="0"/>
              <a:t>Clear Step Defects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D42-2BA4-4788-B53E-705BA06633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Collect More Observations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AFM and SEM indicate no Step Defects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GUITAR is a new allotrope of Carbon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Atomic Arrangement?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47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GUITAR – Which Allotrope?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DC6750-4572-4E21-9C67-9865CB5DBA0F}" type="datetime1">
              <a:rPr lang="en-US" smtClean="0"/>
              <a:t>2/1/2017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1" y="1549402"/>
            <a:ext cx="34163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151688" y="2727327"/>
            <a:ext cx="16541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Fullerenes, 1996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Nobel Prize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Curl, Kroto, Smalley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651626" y="4575177"/>
            <a:ext cx="191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Carbon nanotubes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1991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792538" y="5429252"/>
            <a:ext cx="1281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Amorphous carbon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67001" y="2068514"/>
            <a:ext cx="1039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Diamond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868863" y="1343027"/>
            <a:ext cx="100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Graphite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205663" y="1930402"/>
            <a:ext cx="1258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Lonsdaleite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1968 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719390"/>
            <a:ext cx="3672121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160463" y="5091115"/>
            <a:ext cx="150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4"/>
              </a:rPr>
              <a:t>Glassy Carbon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421994" y="5429252"/>
            <a:ext cx="24945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5"/>
              </a:rPr>
              <a:t>http://</a:t>
            </a:r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5"/>
              </a:rPr>
              <a:t>en.wikipedia.org/wiki/Carbon</a:t>
            </a:r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6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13" y="141763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Observation/Discovery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GUITAR is a new allotrope of Carbon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Raman Spectroscopy w/ Boise State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X-ray Diffraction w/ Texas A&amp;M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25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/>
              <a:t>Hypothesis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  <a:p>
            <a:r>
              <a:rPr lang="en-US" dirty="0" smtClean="0"/>
              <a:t>How is this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21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Good For?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24014"/>
            <a:ext cx="8686801" cy="4732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GUITAR Applications</a:t>
            </a:r>
          </a:p>
          <a:p>
            <a:pPr lvl="1"/>
            <a:r>
              <a:rPr lang="en-US" dirty="0" smtClean="0"/>
              <a:t>Sensors (w/ Industry)</a:t>
            </a:r>
          </a:p>
          <a:p>
            <a:pPr lvl="1"/>
            <a:r>
              <a:rPr lang="en-US" dirty="0" smtClean="0"/>
              <a:t>Fuel Cells</a:t>
            </a:r>
          </a:p>
          <a:p>
            <a:pPr lvl="2"/>
            <a:r>
              <a:rPr lang="en-US" dirty="0" smtClean="0"/>
              <a:t>One of the Highest Performers</a:t>
            </a:r>
          </a:p>
          <a:p>
            <a:pPr lvl="1"/>
            <a:r>
              <a:rPr lang="en-US" dirty="0" smtClean="0"/>
              <a:t>Batteries</a:t>
            </a:r>
          </a:p>
          <a:p>
            <a:pPr lvl="2"/>
            <a:r>
              <a:rPr lang="en-US" dirty="0" smtClean="0"/>
              <a:t>Redox Flow – One of the Highest Performers (Published)</a:t>
            </a:r>
          </a:p>
          <a:p>
            <a:pPr lvl="1"/>
            <a:r>
              <a:rPr lang="en-US" dirty="0" smtClean="0"/>
              <a:t>Water Purification</a:t>
            </a:r>
          </a:p>
          <a:p>
            <a:pPr lvl="2"/>
            <a:r>
              <a:rPr lang="en-US" dirty="0" smtClean="0"/>
              <a:t>Anodic Purification (in place of diamond ($$))</a:t>
            </a:r>
          </a:p>
          <a:p>
            <a:pPr lvl="2"/>
            <a:r>
              <a:rPr lang="en-US" dirty="0" smtClean="0"/>
              <a:t>Desalinization</a:t>
            </a:r>
          </a:p>
          <a:p>
            <a:pPr lvl="1"/>
            <a:r>
              <a:rPr lang="en-US" dirty="0" smtClean="0"/>
              <a:t>Chromatography</a:t>
            </a:r>
          </a:p>
          <a:p>
            <a:pPr lvl="2"/>
            <a:r>
              <a:rPr lang="en-US" dirty="0" smtClean="0"/>
              <a:t>New Station Phases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3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GUITAR and </a:t>
            </a:r>
            <a:r>
              <a:rPr lang="en-US" dirty="0" err="1" smtClean="0"/>
              <a:t>Graphites</a:t>
            </a:r>
            <a:r>
              <a:rPr lang="en-US" dirty="0" smtClean="0"/>
              <a:t>/</a:t>
            </a:r>
            <a:r>
              <a:rPr lang="en-US" dirty="0" err="1" smtClean="0"/>
              <a:t>Graphenes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44" y="1627391"/>
            <a:ext cx="4441476" cy="3553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7920" y="5363418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Wikipedia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94000" y="5317252"/>
            <a:ext cx="142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Graphene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2004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r>
              <a:rPr lang="en-US" dirty="0" smtClean="0"/>
              <a:t> Carbon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AB075-9E92-455E-8297-9E25CE7DAD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089" y="3769936"/>
            <a:ext cx="4585889" cy="13897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96367" y="2917482"/>
            <a:ext cx="3794513" cy="28047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991" y="3461368"/>
            <a:ext cx="4692364" cy="13897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96779" y="2608914"/>
            <a:ext cx="3794513" cy="28047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97190" y="2491366"/>
            <a:ext cx="3794513" cy="28047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" y="2782520"/>
            <a:ext cx="2897240" cy="2377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30" y="2917482"/>
            <a:ext cx="2276233" cy="1867632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8" name="TextBox 17"/>
          <p:cNvSpPr txBox="1"/>
          <p:nvPr/>
        </p:nvSpPr>
        <p:spPr>
          <a:xfrm flipH="1">
            <a:off x="4686561" y="3600953"/>
            <a:ext cx="3798055" cy="101387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Basal Plane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5670192" y="4241532"/>
            <a:ext cx="2129055" cy="68943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dirty="0" smtClean="0"/>
              <a:t>Edge Plane</a:t>
            </a:r>
            <a:endParaRPr lang="en-US" sz="28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651760" y="909510"/>
            <a:ext cx="3901440" cy="20079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 spc="-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spc="-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spc="-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spc="-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spc="-5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Morphology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Basal Plane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Edge Plane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24000" y="5204020"/>
            <a:ext cx="11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Graphene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82621" y="5204020"/>
            <a:ext cx="10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14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Hypothesis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It’s Graphene (or a very thin graphite)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Graphene 2010 Nobel Prize in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Graphene is difficult to synthesize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9072880" cy="4525963"/>
          </a:xfrm>
        </p:spPr>
        <p:txBody>
          <a:bodyPr/>
          <a:lstStyle/>
          <a:p>
            <a:r>
              <a:rPr lang="en-US" dirty="0" smtClean="0"/>
              <a:t>Observation/Discovery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Hypothesis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Experiments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Physical and Chemical Analyses (Characterization)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Scanning Electron Microscopy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79E07-4822-46E8-8798-C2FEDC6648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2673"/>
      </p:ext>
    </p:extLst>
  </p:cSld>
  <p:clrMapOvr>
    <a:masterClrMapping/>
  </p:clrMapOvr>
</p:sld>
</file>

<file path=ppt/theme/theme1.xml><?xml version="1.0" encoding="utf-8"?>
<a:theme xmlns:a="http://schemas.openxmlformats.org/drawingml/2006/main" name="UI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 16-9</Template>
  <TotalTime>50737</TotalTime>
  <Words>1386</Words>
  <Application>Microsoft Office PowerPoint</Application>
  <PresentationFormat>On-screen Show (4:3)</PresentationFormat>
  <Paragraphs>614</Paragraphs>
  <Slides>58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MS PGothic</vt:lpstr>
      <vt:lpstr>MS PGothic</vt:lpstr>
      <vt:lpstr>MS PMincho</vt:lpstr>
      <vt:lpstr>Arial</vt:lpstr>
      <vt:lpstr>Calibri</vt:lpstr>
      <vt:lpstr>MS Reference Sans Serif</vt:lpstr>
      <vt:lpstr>Symbol</vt:lpstr>
      <vt:lpstr>Times New Roman</vt:lpstr>
      <vt:lpstr>Trebuchet MS</vt:lpstr>
      <vt:lpstr>Wingdings</vt:lpstr>
      <vt:lpstr>UI 16-9</vt:lpstr>
      <vt:lpstr>GUITAR – Graphene from the UI Thermolyzed Asphalt Reaction</vt:lpstr>
      <vt:lpstr>Scientific Method</vt:lpstr>
      <vt:lpstr>Discovery</vt:lpstr>
      <vt:lpstr>PowerPoint Presentation</vt:lpstr>
      <vt:lpstr>PowerPoint Presentation</vt:lpstr>
      <vt:lpstr>GUITAR and Graphites/Graphenes</vt:lpstr>
      <vt:lpstr>PowerPoint Presentation</vt:lpstr>
      <vt:lpstr>Scientific Method</vt:lpstr>
      <vt:lpstr>Scientific Method</vt:lpstr>
      <vt:lpstr>Physical Characterization </vt:lpstr>
      <vt:lpstr>PowerPoint Presentation</vt:lpstr>
      <vt:lpstr>PowerPoint Presentation</vt:lpstr>
      <vt:lpstr>Physical Characterization</vt:lpstr>
      <vt:lpstr>Scientific Method</vt:lpstr>
      <vt:lpstr>PowerPoint Presentation</vt:lpstr>
      <vt:lpstr>What Next?</vt:lpstr>
      <vt:lpstr>Measure Rates of Electron Transfer</vt:lpstr>
      <vt:lpstr>GUITAR Electrode</vt:lpstr>
      <vt:lpstr>Redox Probes</vt:lpstr>
      <vt:lpstr>PowerPoint Presentation</vt:lpstr>
      <vt:lpstr>PowerPoint Presentation</vt:lpstr>
      <vt:lpstr>What Next?</vt:lpstr>
      <vt:lpstr>PowerPoint Presentation</vt:lpstr>
      <vt:lpstr>Density of Electronic States</vt:lpstr>
      <vt:lpstr>e- Transfer Rates Edge vs. Basal Planes</vt:lpstr>
      <vt:lpstr>Step Defects</vt:lpstr>
      <vt:lpstr>PowerPoint Presentation</vt:lpstr>
      <vt:lpstr>Scientific Method</vt:lpstr>
      <vt:lpstr>Scientific Method</vt:lpstr>
      <vt:lpstr>Scientific Method</vt:lpstr>
      <vt:lpstr>Electrochemical Window</vt:lpstr>
      <vt:lpstr>PowerPoint Presentation</vt:lpstr>
      <vt:lpstr>Potential Windows in 1 M H2SO4</vt:lpstr>
      <vt:lpstr>Summary Potential Windows in 1 M H2SO4</vt:lpstr>
      <vt:lpstr>Observations</vt:lpstr>
      <vt:lpstr>Scientific Method</vt:lpstr>
      <vt:lpstr>Scientific Method</vt:lpstr>
      <vt:lpstr>Scientific Method</vt:lpstr>
      <vt:lpstr>Potential Windows in 1 M H2SO4</vt:lpstr>
      <vt:lpstr>PowerPoint Presentation</vt:lpstr>
      <vt:lpstr>PowerPoint Presentation</vt:lpstr>
      <vt:lpstr>GUITAR Lacks Voltammetric Evidence for Electrolyte Intercalation</vt:lpstr>
      <vt:lpstr>What about edge plane intercalation?</vt:lpstr>
      <vt:lpstr>PowerPoint Presentation</vt:lpstr>
      <vt:lpstr>Observations</vt:lpstr>
      <vt:lpstr>Scientific Method</vt:lpstr>
      <vt:lpstr>Scientific Method</vt:lpstr>
      <vt:lpstr>PowerPoint Presentation</vt:lpstr>
      <vt:lpstr>What’s Going on at The Basal Planes?</vt:lpstr>
      <vt:lpstr>GUITAR and Graphites/Graphenes</vt:lpstr>
      <vt:lpstr>GUITAR Lacks Steps Defects</vt:lpstr>
      <vt:lpstr>PowerPoint Presentation</vt:lpstr>
      <vt:lpstr>AFM Studies of Basal Planes </vt:lpstr>
      <vt:lpstr>Scientific Method</vt:lpstr>
      <vt:lpstr>GUITAR – Which Allotrope? </vt:lpstr>
      <vt:lpstr>Scientific Method</vt:lpstr>
      <vt:lpstr>Scientific Method</vt:lpstr>
      <vt:lpstr>What is it Good For? </vt:lpstr>
    </vt:vector>
  </TitlesOfParts>
  <Company>University of Idaho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GUITAR: A New Material For Dimensionally Stable Anodes</dc:title>
  <dc:creator>I.F. Cheng</dc:creator>
  <cp:lastModifiedBy>Cheng, I (ifcheng@uidaho.edu)</cp:lastModifiedBy>
  <cp:revision>973</cp:revision>
  <cp:lastPrinted>2016-03-09T17:06:55Z</cp:lastPrinted>
  <dcterms:created xsi:type="dcterms:W3CDTF">2012-08-08T17:11:29Z</dcterms:created>
  <dcterms:modified xsi:type="dcterms:W3CDTF">2017-02-02T20:10:47Z</dcterms:modified>
</cp:coreProperties>
</file>