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77" r:id="rId7"/>
    <p:sldId id="276" r:id="rId8"/>
    <p:sldId id="261" r:id="rId9"/>
    <p:sldId id="263" r:id="rId10"/>
    <p:sldId id="259" r:id="rId11"/>
    <p:sldId id="264" r:id="rId12"/>
    <p:sldId id="265" r:id="rId13"/>
    <p:sldId id="266" r:id="rId14"/>
    <p:sldId id="268" r:id="rId15"/>
    <p:sldId id="267" r:id="rId16"/>
    <p:sldId id="269" r:id="rId17"/>
    <p:sldId id="273" r:id="rId18"/>
    <p:sldId id="270" r:id="rId19"/>
    <p:sldId id="271" r:id="rId20"/>
    <p:sldId id="272"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2" d="100"/>
          <a:sy n="92" d="100"/>
        </p:scale>
        <p:origin x="9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193635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20794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412331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254065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241443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353247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141625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273175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259353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5"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5"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376865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45"/>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B615F5C-D3E0-4EDD-98C4-89904352E5B1}" type="datetimeFigureOut">
              <a:rPr lang="en-US" smtClean="0"/>
              <a:t>1/14/2015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04C9BA28-91EF-44E2-9370-4501B621CBA5}" type="slidenum">
              <a:rPr lang="en-US" smtClean="0"/>
              <a:t>‹#›</a:t>
            </a:fld>
            <a:endParaRPr lang="en-US"/>
          </a:p>
        </p:txBody>
      </p:sp>
    </p:spTree>
    <p:extLst>
      <p:ext uri="{BB962C8B-B14F-4D97-AF65-F5344CB8AC3E}">
        <p14:creationId xmlns:p14="http://schemas.microsoft.com/office/powerpoint/2010/main" val="9623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254903" y="264033"/>
            <a:ext cx="11670819" cy="632766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ui_logo_rgb.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alphaModFix/>
              </a:blip>
              <a:stretch>
                <a:fillRect/>
              </a:stretch>
            </p:blipFill>
          </mc:Choice>
          <mc:Fallback>
            <p:blipFill>
              <a:blip r:embed="rId14">
                <a:alphaModFix/>
              </a:blip>
              <a:stretch>
                <a:fillRect/>
              </a:stretch>
            </p:blipFill>
          </mc:Fallback>
        </mc:AlternateContent>
        <p:spPr>
          <a:xfrm>
            <a:off x="8092522" y="5917885"/>
            <a:ext cx="2498989" cy="416499"/>
          </a:xfrm>
          <a:prstGeom prst="rect">
            <a:avLst/>
          </a:prstGeom>
        </p:spPr>
      </p:pic>
      <p:pic>
        <p:nvPicPr>
          <p:cNvPr id="10" name="Picture 9" descr="admin-gold-whiteCLIP.png"/>
          <p:cNvPicPr>
            <a:picLocks noChangeAspect="1"/>
          </p:cNvPicPr>
          <p:nvPr/>
        </p:nvPicPr>
        <p:blipFill>
          <a:blip r:embed="rId15"/>
          <a:stretch>
            <a:fillRect/>
          </a:stretch>
        </p:blipFill>
        <p:spPr>
          <a:xfrm>
            <a:off x="9982893" y="4903919"/>
            <a:ext cx="2344729" cy="2361907"/>
          </a:xfrm>
          <a:prstGeom prst="rect">
            <a:avLst/>
          </a:prstGeom>
        </p:spPr>
      </p:pic>
      <p:sp>
        <p:nvSpPr>
          <p:cNvPr id="7" name="Rectangle 6"/>
          <p:cNvSpPr/>
          <p:nvPr/>
        </p:nvSpPr>
        <p:spPr>
          <a:xfrm>
            <a:off x="254903" y="264033"/>
            <a:ext cx="11670819" cy="632766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ui_logo_rgb.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6">
                <a:alphaModFix/>
              </a:blip>
              <a:stretch>
                <a:fillRect/>
              </a:stretch>
            </p:blipFill>
          </mc:Choice>
          <mc:Fallback>
            <p:blipFill>
              <a:blip r:embed="rId14">
                <a:alphaModFix/>
              </a:blip>
              <a:stretch>
                <a:fillRect/>
              </a:stretch>
            </p:blipFill>
          </mc:Fallback>
        </mc:AlternateContent>
        <p:spPr>
          <a:xfrm>
            <a:off x="8092522" y="5917885"/>
            <a:ext cx="2498989" cy="416499"/>
          </a:xfrm>
          <a:prstGeom prst="rect">
            <a:avLst/>
          </a:prstGeom>
        </p:spPr>
      </p:pic>
      <p:pic>
        <p:nvPicPr>
          <p:cNvPr id="12" name="Picture 11" descr="admin-gold-whiteCLIP.png"/>
          <p:cNvPicPr>
            <a:picLocks noChangeAspect="1"/>
          </p:cNvPicPr>
          <p:nvPr/>
        </p:nvPicPr>
        <p:blipFill>
          <a:blip r:embed="rId15"/>
          <a:stretch>
            <a:fillRect/>
          </a:stretch>
        </p:blipFill>
        <p:spPr>
          <a:xfrm>
            <a:off x="9982893" y="4903919"/>
            <a:ext cx="2344729" cy="2361907"/>
          </a:xfrm>
          <a:prstGeom prst="rect">
            <a:avLst/>
          </a:prstGeom>
        </p:spPr>
      </p:pic>
    </p:spTree>
    <p:extLst>
      <p:ext uri="{BB962C8B-B14F-4D97-AF65-F5344CB8AC3E}">
        <p14:creationId xmlns:p14="http://schemas.microsoft.com/office/powerpoint/2010/main" val="47311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609585" rtl="0" eaLnBrk="1" latinLnBrk="0" hangingPunct="1">
        <a:spcBef>
          <a:spcPct val="0"/>
        </a:spcBef>
        <a:buNone/>
        <a:defRPr sz="5867" kern="1000" spc="-200">
          <a:solidFill>
            <a:schemeClr val="tx1">
              <a:lumMod val="75000"/>
              <a:lumOff val="25000"/>
            </a:schemeClr>
          </a:solidFill>
          <a:latin typeface="Trebuchet MS"/>
          <a:ea typeface="+mj-ea"/>
          <a:cs typeface="Trebuchet MS"/>
        </a:defRPr>
      </a:lvl1pPr>
    </p:titleStyle>
    <p:bodyStyle>
      <a:lvl1pPr marL="457189" indent="-457189" algn="l" defTabSz="609585" rtl="0" eaLnBrk="1" latinLnBrk="0" hangingPunct="1">
        <a:spcBef>
          <a:spcPct val="20000"/>
        </a:spcBef>
        <a:buFont typeface="Arial"/>
        <a:buChar char="•"/>
        <a:defRPr sz="4267" kern="1200" spc="-67">
          <a:solidFill>
            <a:schemeClr val="tx1">
              <a:lumMod val="75000"/>
              <a:lumOff val="25000"/>
            </a:schemeClr>
          </a:solidFill>
          <a:latin typeface="Trebuchet MS"/>
          <a:ea typeface="+mn-ea"/>
          <a:cs typeface="Trebuchet MS"/>
        </a:defRPr>
      </a:lvl1pPr>
      <a:lvl2pPr marL="990575" indent="-380990" algn="l" defTabSz="609585" rtl="0" eaLnBrk="1" latinLnBrk="0" hangingPunct="1">
        <a:spcBef>
          <a:spcPct val="20000"/>
        </a:spcBef>
        <a:buFont typeface="Arial"/>
        <a:buChar char="–"/>
        <a:defRPr sz="3733" kern="1200" spc="-67">
          <a:solidFill>
            <a:schemeClr val="tx1">
              <a:lumMod val="75000"/>
              <a:lumOff val="25000"/>
            </a:schemeClr>
          </a:solidFill>
          <a:latin typeface="Trebuchet MS"/>
          <a:ea typeface="+mn-ea"/>
          <a:cs typeface="Trebuchet MS"/>
        </a:defRPr>
      </a:lvl2pPr>
      <a:lvl3pPr marL="1523962" indent="-304792" algn="l" defTabSz="609585" rtl="0" eaLnBrk="1" latinLnBrk="0" hangingPunct="1">
        <a:spcBef>
          <a:spcPct val="20000"/>
        </a:spcBef>
        <a:buFont typeface="Arial"/>
        <a:buChar char="•"/>
        <a:defRPr sz="3200" kern="1200" spc="-67">
          <a:solidFill>
            <a:schemeClr val="tx1">
              <a:lumMod val="75000"/>
              <a:lumOff val="25000"/>
            </a:schemeClr>
          </a:solidFill>
          <a:latin typeface="Trebuchet MS"/>
          <a:ea typeface="+mn-ea"/>
          <a:cs typeface="Trebuchet MS"/>
        </a:defRPr>
      </a:lvl3pPr>
      <a:lvl4pPr marL="2133547" indent="-304792" algn="l" defTabSz="609585" rtl="0" eaLnBrk="1" latinLnBrk="0" hangingPunct="1">
        <a:spcBef>
          <a:spcPct val="20000"/>
        </a:spcBef>
        <a:buFont typeface="Arial"/>
        <a:buChar char="–"/>
        <a:defRPr sz="2667" kern="1200" spc="-67">
          <a:solidFill>
            <a:schemeClr val="tx1">
              <a:lumMod val="75000"/>
              <a:lumOff val="25000"/>
            </a:schemeClr>
          </a:solidFill>
          <a:latin typeface="Trebuchet MS"/>
          <a:ea typeface="+mn-ea"/>
          <a:cs typeface="Trebuchet MS"/>
        </a:defRPr>
      </a:lvl4pPr>
      <a:lvl5pPr marL="2743131" indent="-304792" algn="l" defTabSz="609585" rtl="0" eaLnBrk="1" latinLnBrk="0" hangingPunct="1">
        <a:spcBef>
          <a:spcPct val="20000"/>
        </a:spcBef>
        <a:buFont typeface="Arial"/>
        <a:buChar char="»"/>
        <a:defRPr sz="2667" kern="1200" spc="-67">
          <a:solidFill>
            <a:schemeClr val="tx1">
              <a:lumMod val="75000"/>
              <a:lumOff val="25000"/>
            </a:schemeClr>
          </a:solidFill>
          <a:latin typeface="Trebuchet MS"/>
          <a:ea typeface="+mn-ea"/>
          <a:cs typeface="Trebuchet M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nvestopedia.com/terms/g/gdp.asp" TargetMode="External"/><Relationship Id="rId2" Type="http://schemas.openxmlformats.org/officeDocument/2006/relationships/hyperlink" Target="http://www.investopedia.com/ask/answers/199.asp" TargetMode="External"/><Relationship Id="rId1" Type="http://schemas.openxmlformats.org/officeDocument/2006/relationships/slideLayout" Target="../slideLayouts/slideLayout2.xml"/><Relationship Id="rId5" Type="http://schemas.openxmlformats.org/officeDocument/2006/relationships/hyperlink" Target="http://www.investopedia.com/terms/e/economy.asp" TargetMode="External"/><Relationship Id="rId4" Type="http://schemas.openxmlformats.org/officeDocument/2006/relationships/hyperlink" Target="http://www.investopedia.com/terms/i/indicator.as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Unemployment_rate" TargetMode="External"/><Relationship Id="rId3" Type="http://schemas.openxmlformats.org/officeDocument/2006/relationships/hyperlink" Target="http://en.wikipedia.org/wiki/Economics" TargetMode="External"/><Relationship Id="rId7" Type="http://schemas.openxmlformats.org/officeDocument/2006/relationships/hyperlink" Target="http://en.wikipedia.org/wiki/Unemployment" TargetMode="External"/><Relationship Id="rId2" Type="http://schemas.openxmlformats.org/officeDocument/2006/relationships/hyperlink" Target="http://en.wikipedia.org/wiki/Okun's_law" TargetMode="External"/><Relationship Id="rId1" Type="http://schemas.openxmlformats.org/officeDocument/2006/relationships/slideLayout" Target="../slideLayouts/slideLayout2.xml"/><Relationship Id="rId6" Type="http://schemas.openxmlformats.org/officeDocument/2006/relationships/hyperlink" Target="http://en.wikipedia.org/wiki/Empirical_research" TargetMode="External"/><Relationship Id="rId11" Type="http://schemas.openxmlformats.org/officeDocument/2006/relationships/image" Target="../media/image3.png"/><Relationship Id="rId5" Type="http://schemas.openxmlformats.org/officeDocument/2006/relationships/hyperlink" Target="http://en.wikipedia.org/wiki/Okun's_law#cite_note-1" TargetMode="External"/><Relationship Id="rId10" Type="http://schemas.openxmlformats.org/officeDocument/2006/relationships/hyperlink" Target="http://en.wikipedia.org/wiki/Potential_GDP" TargetMode="External"/><Relationship Id="rId4" Type="http://schemas.openxmlformats.org/officeDocument/2006/relationships/hyperlink" Target="http://en.wikipedia.org/wiki/Arthur_Melvin_Okun" TargetMode="External"/><Relationship Id="rId9" Type="http://schemas.openxmlformats.org/officeDocument/2006/relationships/hyperlink" Target="http://en.wikipedia.org/wiki/Gross_Domestic_Produc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en.acs.org/articles/91/i44/Still-Waiting-Tim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chemanager-online.com/en/news-opinions/headlines/outlook-american-chemistry-brighten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en.acs.org/articles/92/i44/Demand-ChemistsSomewhat.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hyperlink" Target="http://www.studentsreview.com/unemployment_by_major.php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GDP Growth And Employment</a:t>
            </a:r>
            <a:endParaRPr lang="en-US" dirty="0"/>
          </a:p>
        </p:txBody>
      </p:sp>
      <p:sp>
        <p:nvSpPr>
          <p:cNvPr id="3" name="Subtitle 2"/>
          <p:cNvSpPr>
            <a:spLocks noGrp="1"/>
          </p:cNvSpPr>
          <p:nvPr>
            <p:ph type="subTitle" idx="1"/>
          </p:nvPr>
        </p:nvSpPr>
        <p:spPr/>
        <p:txBody>
          <a:bodyPr/>
          <a:lstStyle/>
          <a:p>
            <a:r>
              <a:rPr lang="en-US" dirty="0" err="1" smtClean="0"/>
              <a:t>Chem</a:t>
            </a:r>
            <a:r>
              <a:rPr lang="en-US" dirty="0" smtClean="0"/>
              <a:t> 409 </a:t>
            </a:r>
            <a:r>
              <a:rPr lang="en-US" smtClean="0"/>
              <a:t>January </a:t>
            </a:r>
            <a:r>
              <a:rPr lang="en-US" smtClean="0"/>
              <a:t>15, 2015</a:t>
            </a:r>
            <a:endParaRPr lang="en-US" dirty="0"/>
          </a:p>
        </p:txBody>
      </p:sp>
    </p:spTree>
    <p:extLst>
      <p:ext uri="{BB962C8B-B14F-4D97-AF65-F5344CB8AC3E}">
        <p14:creationId xmlns:p14="http://schemas.microsoft.com/office/powerpoint/2010/main" val="343825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Industry Outlook for 2014</a:t>
            </a:r>
            <a:endParaRPr lang="en-US" dirty="0"/>
          </a:p>
        </p:txBody>
      </p:sp>
      <p:sp>
        <p:nvSpPr>
          <p:cNvPr id="3" name="Content Placeholder 2"/>
          <p:cNvSpPr>
            <a:spLocks noGrp="1"/>
          </p:cNvSpPr>
          <p:nvPr>
            <p:ph idx="1"/>
          </p:nvPr>
        </p:nvSpPr>
        <p:spPr>
          <a:xfrm>
            <a:off x="903515" y="1822018"/>
            <a:ext cx="10515600" cy="4351338"/>
          </a:xfrm>
        </p:spPr>
        <p:txBody>
          <a:bodyPr/>
          <a:lstStyle/>
          <a:p>
            <a:endParaRPr lang="en-US" dirty="0"/>
          </a:p>
        </p:txBody>
      </p:sp>
      <p:pic>
        <p:nvPicPr>
          <p:cNvPr id="4" name="Picture 3"/>
          <p:cNvPicPr>
            <a:picLocks noChangeAspect="1"/>
          </p:cNvPicPr>
          <p:nvPr/>
        </p:nvPicPr>
        <p:blipFill>
          <a:blip r:embed="rId2"/>
          <a:stretch>
            <a:fillRect/>
          </a:stretch>
        </p:blipFill>
        <p:spPr>
          <a:xfrm>
            <a:off x="308651" y="1282474"/>
            <a:ext cx="8635477" cy="5110162"/>
          </a:xfrm>
          <a:prstGeom prst="rect">
            <a:avLst/>
          </a:prstGeom>
        </p:spPr>
      </p:pic>
      <p:sp>
        <p:nvSpPr>
          <p:cNvPr id="5" name="Rectangle 4"/>
          <p:cNvSpPr/>
          <p:nvPr/>
        </p:nvSpPr>
        <p:spPr>
          <a:xfrm>
            <a:off x="8944128" y="1413804"/>
            <a:ext cx="2797629" cy="769441"/>
          </a:xfrm>
          <a:prstGeom prst="rect">
            <a:avLst/>
          </a:prstGeom>
        </p:spPr>
        <p:txBody>
          <a:bodyPr wrap="square">
            <a:spAutoFit/>
          </a:bodyPr>
          <a:lstStyle/>
          <a:p>
            <a:r>
              <a:rPr lang="en-US" sz="1100" dirty="0" smtClean="0"/>
              <a:t>http://www.thesmartcube.com/insights/blog/blog-details/insights/2014/01/09/chemical-industry-outlook-2014-poised-for-growth-structural-realignment-to-continue</a:t>
            </a:r>
            <a:endParaRPr lang="en-US" sz="1100" dirty="0"/>
          </a:p>
        </p:txBody>
      </p:sp>
    </p:spTree>
    <p:extLst>
      <p:ext uri="{BB962C8B-B14F-4D97-AF65-F5344CB8AC3E}">
        <p14:creationId xmlns:p14="http://schemas.microsoft.com/office/powerpoint/2010/main" val="376367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Things could be worse</a:t>
            </a:r>
            <a:endParaRPr lang="en-US" dirty="0"/>
          </a:p>
        </p:txBody>
      </p:sp>
    </p:spTree>
    <p:extLst>
      <p:ext uri="{BB962C8B-B14F-4D97-AF65-F5344CB8AC3E}">
        <p14:creationId xmlns:p14="http://schemas.microsoft.com/office/powerpoint/2010/main" val="373864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Salaries</a:t>
            </a:r>
            <a:endParaRPr lang="en-US" dirty="0"/>
          </a:p>
        </p:txBody>
      </p:sp>
      <p:sp>
        <p:nvSpPr>
          <p:cNvPr id="3" name="Content Placeholder 2"/>
          <p:cNvSpPr>
            <a:spLocks noGrp="1"/>
          </p:cNvSpPr>
          <p:nvPr>
            <p:ph idx="1"/>
          </p:nvPr>
        </p:nvSpPr>
        <p:spPr/>
        <p:txBody>
          <a:bodyPr/>
          <a:lstStyle/>
          <a:p>
            <a:r>
              <a:rPr lang="en-US" dirty="0" smtClean="0"/>
              <a:t>C&amp;E News June 2, 2014</a:t>
            </a:r>
          </a:p>
          <a:p>
            <a:endParaRPr lang="en-US" dirty="0"/>
          </a:p>
          <a:p>
            <a:endParaRPr lang="en-US" dirty="0"/>
          </a:p>
        </p:txBody>
      </p:sp>
      <p:pic>
        <p:nvPicPr>
          <p:cNvPr id="1026" name="Picture 2" descr="http://cen.acs.org/content/dam/cen/92/22/09222-scitech2-numbers_1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61" y="2227217"/>
            <a:ext cx="7732644" cy="36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4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en.acs.org/content/dam/cen/92/22/09222-scitech2-ta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435" y="1167850"/>
            <a:ext cx="8021352" cy="430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1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63557"/>
                </a:solidFill>
                <a:latin typeface="Arial" panose="020B0604020202020204" pitchFamily="34" charset="0"/>
              </a:rPr>
              <a:t>2014 Salaries &amp; Employment</a:t>
            </a:r>
            <a:br>
              <a:rPr lang="en-US" dirty="0">
                <a:solidFill>
                  <a:srgbClr val="063557"/>
                </a:solidFill>
                <a:latin typeface="Arial" panose="020B0604020202020204" pitchFamily="34" charset="0"/>
              </a:rPr>
            </a:br>
            <a:r>
              <a:rPr lang="en-US" dirty="0" smtClean="0">
                <a:solidFill>
                  <a:srgbClr val="063557"/>
                </a:solidFill>
                <a:latin typeface="Arial" panose="020B0604020202020204" pitchFamily="34" charset="0"/>
              </a:rPr>
              <a:t>C&amp;E News Sept. 1, 2014</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442" y="1580320"/>
            <a:ext cx="7719391" cy="5146261"/>
          </a:xfrm>
          <a:prstGeom prst="rect">
            <a:avLst/>
          </a:prstGeom>
        </p:spPr>
      </p:pic>
    </p:spTree>
    <p:extLst>
      <p:ext uri="{BB962C8B-B14F-4D97-AF65-F5344CB8AC3E}">
        <p14:creationId xmlns:p14="http://schemas.microsoft.com/office/powerpoint/2010/main" val="70951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en.acs.org/content/dam/cen/92/35/09235-acsnews3-salaries_17833191-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19" y="439323"/>
            <a:ext cx="4177886" cy="60670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en.acs.org/content/dam/cen/92/35/09235-acsnews3-unemployment_17833227-6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120" y="881616"/>
            <a:ext cx="4662817" cy="457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en.acs.org/content/dam/cen/92/35/09235-acsnews3-ta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210" y="190500"/>
            <a:ext cx="6572250"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1295" y="2484782"/>
            <a:ext cx="3058209" cy="369332"/>
          </a:xfrm>
          <a:prstGeom prst="rect">
            <a:avLst/>
          </a:prstGeom>
          <a:noFill/>
        </p:spPr>
        <p:txBody>
          <a:bodyPr wrap="none" rtlCol="0">
            <a:spAutoFit/>
          </a:bodyPr>
          <a:lstStyle/>
          <a:p>
            <a:r>
              <a:rPr lang="en-US" dirty="0" smtClean="0"/>
              <a:t>Most Chemist work in Industry</a:t>
            </a:r>
            <a:endParaRPr lang="en-US" dirty="0"/>
          </a:p>
        </p:txBody>
      </p:sp>
    </p:spTree>
    <p:extLst>
      <p:ext uri="{BB962C8B-B14F-4D97-AF65-F5344CB8AC3E}">
        <p14:creationId xmlns:p14="http://schemas.microsoft.com/office/powerpoint/2010/main" val="217995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en.acs.org/content/dam/cen/92/44/09244-cov2-t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6" y="784501"/>
            <a:ext cx="8545156" cy="444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7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en.acs.org/content/dam/cen/92/35/09235-acsnews3-ta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19" y="782502"/>
            <a:ext cx="11331494" cy="373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6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en.acs.org/content/dam/cen/92/35/09235-acsnews3-ta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10" y="190500"/>
            <a:ext cx="56769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1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GDP?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Investopedia</a:t>
            </a:r>
            <a:endParaRPr lang="en-US" dirty="0" smtClean="0"/>
          </a:p>
          <a:p>
            <a:endParaRPr lang="en-US" dirty="0" smtClean="0"/>
          </a:p>
          <a:p>
            <a:r>
              <a:rPr lang="en-US" dirty="0" smtClean="0">
                <a:effectLst/>
              </a:rPr>
              <a:t>The </a:t>
            </a:r>
            <a:r>
              <a:rPr lang="en-US" dirty="0" smtClean="0">
                <a:effectLst/>
                <a:hlinkClick r:id="rId3"/>
              </a:rPr>
              <a:t>gross domestic product</a:t>
            </a:r>
            <a:r>
              <a:rPr lang="en-US" dirty="0" smtClean="0">
                <a:effectLst/>
              </a:rPr>
              <a:t> (GDP) is one the primary </a:t>
            </a:r>
            <a:r>
              <a:rPr lang="en-US" dirty="0" smtClean="0">
                <a:effectLst/>
                <a:hlinkClick r:id="rId4"/>
              </a:rPr>
              <a:t>indicators</a:t>
            </a:r>
            <a:r>
              <a:rPr lang="en-US" dirty="0" smtClean="0">
                <a:effectLst/>
              </a:rPr>
              <a:t> used to gauge the health of a country's </a:t>
            </a:r>
            <a:r>
              <a:rPr lang="en-US" dirty="0" smtClean="0">
                <a:effectLst/>
                <a:hlinkClick r:id="rId5"/>
              </a:rPr>
              <a:t>economy</a:t>
            </a:r>
            <a:r>
              <a:rPr lang="en-US" dirty="0" smtClean="0">
                <a:effectLst/>
              </a:rPr>
              <a:t>. It represents the total dollar value of all goods and services produced over a specific time period - you can think of it as the size of the economy. Usually, GDP is expressed as a comparison to the previous quarter or year. For example, if the year-to-year GDP is up 3%, this is thought to mean that the economy has grown by 3% over the last year.</a:t>
            </a:r>
          </a:p>
          <a:p>
            <a:endParaRPr lang="en-US" dirty="0"/>
          </a:p>
        </p:txBody>
      </p:sp>
    </p:spTree>
    <p:extLst>
      <p:ext uri="{BB962C8B-B14F-4D97-AF65-F5344CB8AC3E}">
        <p14:creationId xmlns:p14="http://schemas.microsoft.com/office/powerpoint/2010/main" val="233493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10" y="471316"/>
            <a:ext cx="4288353" cy="646331"/>
          </a:xfrm>
          <a:prstGeom prst="rect">
            <a:avLst/>
          </a:prstGeom>
        </p:spPr>
        <p:txBody>
          <a:bodyPr wrap="none">
            <a:spAutoFit/>
          </a:bodyPr>
          <a:lstStyle/>
          <a:p>
            <a:r>
              <a:rPr lang="en-US" b="1" dirty="0">
                <a:solidFill>
                  <a:srgbClr val="063557"/>
                </a:solidFill>
                <a:latin typeface="Arial" panose="020B0604020202020204" pitchFamily="34" charset="0"/>
              </a:rPr>
              <a:t>Demand For Chemists Up, </a:t>
            </a:r>
            <a:r>
              <a:rPr lang="en-US" b="1" dirty="0" smtClean="0">
                <a:solidFill>
                  <a:srgbClr val="063557"/>
                </a:solidFill>
                <a:latin typeface="Arial" panose="020B0604020202020204" pitchFamily="34" charset="0"/>
              </a:rPr>
              <a:t>Somewhat</a:t>
            </a:r>
          </a:p>
          <a:p>
            <a:r>
              <a:rPr lang="en-US" b="1" i="0" dirty="0" smtClean="0">
                <a:solidFill>
                  <a:srgbClr val="063557"/>
                </a:solidFill>
                <a:effectLst/>
                <a:latin typeface="Arial" panose="020B0604020202020204" pitchFamily="34" charset="0"/>
              </a:rPr>
              <a:t>C&amp;E News Nov. 3, 2014</a:t>
            </a:r>
            <a:endParaRPr lang="en-US" b="1" i="0" dirty="0">
              <a:solidFill>
                <a:srgbClr val="063557"/>
              </a:solidFill>
              <a:effectLst/>
              <a:latin typeface="Arial" panose="020B0604020202020204" pitchFamily="34" charset="0"/>
            </a:endParaRPr>
          </a:p>
        </p:txBody>
      </p:sp>
      <p:pic>
        <p:nvPicPr>
          <p:cNvPr id="7170" name="Picture 2" descr="http://cen.acs.org/content/dam/cen/92/44/09244-cover2-ma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524" y="1430199"/>
            <a:ext cx="6667500" cy="49625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3310" y="2103911"/>
            <a:ext cx="3293803" cy="3416320"/>
          </a:xfrm>
          <a:prstGeom prst="rect">
            <a:avLst/>
          </a:prstGeom>
        </p:spPr>
        <p:txBody>
          <a:bodyPr wrap="square">
            <a:spAutoFit/>
          </a:bodyPr>
          <a:lstStyle/>
          <a:p>
            <a:r>
              <a:rPr lang="en-US" b="1" dirty="0">
                <a:solidFill>
                  <a:srgbClr val="063557"/>
                </a:solidFill>
                <a:latin typeface="Arial" panose="020B0604020202020204" pitchFamily="34" charset="0"/>
              </a:rPr>
              <a:t>WHERE THE CHEMISTS ARE</a:t>
            </a:r>
          </a:p>
          <a:p>
            <a:r>
              <a:rPr lang="en-US" dirty="0">
                <a:solidFill>
                  <a:srgbClr val="333333"/>
                </a:solidFill>
                <a:latin typeface="Arial" panose="020B0604020202020204" pitchFamily="34" charset="0"/>
              </a:rPr>
              <a:t>California, Pennsylvania, New Jersey, Texas, and New York employ the most chemists</a:t>
            </a:r>
            <a:r>
              <a:rPr lang="en-US" dirty="0" smtClean="0">
                <a:solidFill>
                  <a:srgbClr val="333333"/>
                </a:solidFill>
                <a:latin typeface="Arial" panose="020B0604020202020204" pitchFamily="34" charset="0"/>
              </a:rPr>
              <a:t>. </a:t>
            </a:r>
            <a:r>
              <a:rPr lang="en-US" b="1" dirty="0" smtClean="0">
                <a:solidFill>
                  <a:srgbClr val="333333"/>
                </a:solidFill>
                <a:latin typeface="Arial" panose="020B0604020202020204" pitchFamily="34" charset="0"/>
              </a:rPr>
              <a:t>NOTE</a:t>
            </a:r>
            <a:r>
              <a:rPr lang="en-US" b="1" dirty="0">
                <a:solidFill>
                  <a:srgbClr val="333333"/>
                </a:solidFill>
                <a:latin typeface="Arial" panose="020B0604020202020204" pitchFamily="34" charset="0"/>
              </a:rPr>
              <a:t>:</a:t>
            </a:r>
            <a:r>
              <a:rPr lang="en-US" dirty="0">
                <a:solidFill>
                  <a:srgbClr val="333333"/>
                </a:solidFill>
                <a:latin typeface="Arial" panose="020B0604020202020204" pitchFamily="34" charset="0"/>
              </a:rPr>
              <a:t> Employment of chemists by state, May 2013. Ranges are defined by the Bureau of Labor Statistics and are not continuous. </a:t>
            </a:r>
            <a:r>
              <a:rPr lang="en-US" b="1" dirty="0">
                <a:solidFill>
                  <a:srgbClr val="333333"/>
                </a:solidFill>
                <a:latin typeface="Arial" panose="020B0604020202020204" pitchFamily="34" charset="0"/>
              </a:rPr>
              <a:t>SOURCE:</a:t>
            </a:r>
            <a:r>
              <a:rPr lang="en-US" dirty="0">
                <a:solidFill>
                  <a:srgbClr val="333333"/>
                </a:solidFill>
                <a:latin typeface="Arial" panose="020B0604020202020204" pitchFamily="34" charset="0"/>
              </a:rPr>
              <a:t> Bureau of Labor Statistics</a:t>
            </a:r>
            <a:endParaRPr 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15098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en.acs.org/content/dam/cen/92/44/09244-cov2-ta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670" y="1469334"/>
            <a:ext cx="9635890" cy="333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9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6339"/>
            <a:ext cx="6096000" cy="2585323"/>
          </a:xfrm>
          <a:prstGeom prst="rect">
            <a:avLst/>
          </a:prstGeom>
        </p:spPr>
        <p:txBody>
          <a:bodyPr>
            <a:spAutoFit/>
          </a:bodyPr>
          <a:lstStyle/>
          <a:p>
            <a:r>
              <a:rPr lang="en-US" dirty="0" smtClean="0">
                <a:solidFill>
                  <a:srgbClr val="333333"/>
                </a:solidFill>
                <a:latin typeface="Arial" panose="020B0604020202020204" pitchFamily="34" charset="0"/>
              </a:rPr>
              <a:t>“Talented </a:t>
            </a:r>
            <a:r>
              <a:rPr lang="en-US" dirty="0">
                <a:solidFill>
                  <a:srgbClr val="333333"/>
                </a:solidFill>
                <a:latin typeface="Arial" panose="020B0604020202020204" pitchFamily="34" charset="0"/>
              </a:rPr>
              <a:t>and motivated chemists and chemical engineers who can adjust to this new normal and quickly find affordable solutions will be in high demand across the pharma and chemical industries, Hodges says. “We’re talking about a complete restructuring and remodeling of most businesses,” he predicts. While he expects employment to remain subdued in the short-term, </a:t>
            </a:r>
            <a:r>
              <a:rPr lang="en-US" u="sng" dirty="0">
                <a:solidFill>
                  <a:srgbClr val="FF0000"/>
                </a:solidFill>
                <a:latin typeface="Arial" panose="020B0604020202020204" pitchFamily="34" charset="0"/>
              </a:rPr>
              <a:t>in the medium- to long-term these trends mean there will be “no shortage of work for engineers and chemists</a:t>
            </a:r>
            <a:r>
              <a:rPr lang="en-US" u="sng" dirty="0" smtClean="0">
                <a:solidFill>
                  <a:srgbClr val="FF0000"/>
                </a:solidFill>
                <a:latin typeface="Arial" panose="020B0604020202020204" pitchFamily="34" charset="0"/>
              </a:rPr>
              <a:t>.” “</a:t>
            </a:r>
            <a:endParaRPr lang="en-US" u="sng" dirty="0">
              <a:solidFill>
                <a:srgbClr val="FF0000"/>
              </a:solidFill>
            </a:endParaRPr>
          </a:p>
        </p:txBody>
      </p:sp>
    </p:spTree>
    <p:extLst>
      <p:ext uri="{BB962C8B-B14F-4D97-AF65-F5344CB8AC3E}">
        <p14:creationId xmlns:p14="http://schemas.microsoft.com/office/powerpoint/2010/main" val="39585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GDP growth important?</a:t>
            </a:r>
            <a:endParaRPr lang="en-US" dirty="0"/>
          </a:p>
        </p:txBody>
      </p:sp>
      <p:sp>
        <p:nvSpPr>
          <p:cNvPr id="3" name="Content Placeholder 2"/>
          <p:cNvSpPr>
            <a:spLocks noGrp="1"/>
          </p:cNvSpPr>
          <p:nvPr>
            <p:ph idx="1"/>
          </p:nvPr>
        </p:nvSpPr>
        <p:spPr>
          <a:xfrm>
            <a:off x="838200" y="1825624"/>
            <a:ext cx="5122409" cy="4346575"/>
          </a:xfrm>
        </p:spPr>
        <p:txBody>
          <a:bodyPr>
            <a:normAutofit fontScale="55000" lnSpcReduction="20000"/>
          </a:bodyPr>
          <a:lstStyle/>
          <a:p>
            <a:r>
              <a:rPr lang="en-US" dirty="0" smtClean="0">
                <a:hlinkClick r:id="rId2"/>
              </a:rPr>
              <a:t>Okun’s Law</a:t>
            </a:r>
            <a:endParaRPr lang="en-US" dirty="0" smtClean="0"/>
          </a:p>
          <a:p>
            <a:endParaRPr lang="en-US" dirty="0"/>
          </a:p>
          <a:p>
            <a:r>
              <a:rPr lang="en-US" dirty="0" smtClean="0"/>
              <a:t>In </a:t>
            </a:r>
            <a:r>
              <a:rPr lang="en-US" dirty="0" smtClean="0">
                <a:hlinkClick r:id="rId3" tooltip="Economics"/>
              </a:rPr>
              <a:t>economics</a:t>
            </a:r>
            <a:r>
              <a:rPr lang="en-US" dirty="0" smtClean="0"/>
              <a:t>, </a:t>
            </a:r>
            <a:r>
              <a:rPr lang="en-US" b="1" dirty="0" smtClean="0"/>
              <a:t>Okun's law</a:t>
            </a:r>
            <a:r>
              <a:rPr lang="en-US" dirty="0" smtClean="0"/>
              <a:t> (named after </a:t>
            </a:r>
            <a:r>
              <a:rPr lang="en-US" dirty="0" smtClean="0">
                <a:hlinkClick r:id="rId4" tooltip="Arthur Melvin Okun"/>
              </a:rPr>
              <a:t>Arthur Melvin </a:t>
            </a:r>
            <a:r>
              <a:rPr lang="en-US" dirty="0" err="1" smtClean="0">
                <a:hlinkClick r:id="rId4" tooltip="Arthur Melvin Okun"/>
              </a:rPr>
              <a:t>Okun</a:t>
            </a:r>
            <a:r>
              <a:rPr lang="en-US" dirty="0" smtClean="0"/>
              <a:t>, who proposed the relationship in 1962</a:t>
            </a:r>
            <a:r>
              <a:rPr lang="en-US" baseline="30000" dirty="0" smtClean="0">
                <a:hlinkClick r:id="rId5"/>
              </a:rPr>
              <a:t>[1]</a:t>
            </a:r>
            <a:r>
              <a:rPr lang="en-US" dirty="0" smtClean="0"/>
              <a:t>) is an </a:t>
            </a:r>
            <a:r>
              <a:rPr lang="en-US" dirty="0" smtClean="0">
                <a:hlinkClick r:id="rId6" tooltip="Empirical research"/>
              </a:rPr>
              <a:t>empirically</a:t>
            </a:r>
            <a:r>
              <a:rPr lang="en-US" dirty="0" smtClean="0"/>
              <a:t> observed relationship relating </a:t>
            </a:r>
            <a:r>
              <a:rPr lang="en-US" dirty="0" smtClean="0">
                <a:hlinkClick r:id="rId7" tooltip="Unemployment"/>
              </a:rPr>
              <a:t>unemployment</a:t>
            </a:r>
            <a:r>
              <a:rPr lang="en-US" dirty="0" smtClean="0"/>
              <a:t> to losses in a country's production. The "gap version" states that for every 1% increase in the </a:t>
            </a:r>
            <a:r>
              <a:rPr lang="en-US" dirty="0" smtClean="0">
                <a:hlinkClick r:id="rId8" tooltip="Unemployment rate"/>
              </a:rPr>
              <a:t>unemployment rate</a:t>
            </a:r>
            <a:r>
              <a:rPr lang="en-US" dirty="0" smtClean="0"/>
              <a:t>, a country's </a:t>
            </a:r>
            <a:r>
              <a:rPr lang="en-US" dirty="0" smtClean="0">
                <a:hlinkClick r:id="rId9" tooltip="Gross Domestic Product"/>
              </a:rPr>
              <a:t>GDP</a:t>
            </a:r>
            <a:r>
              <a:rPr lang="en-US" dirty="0" smtClean="0"/>
              <a:t> will be roughly an additional 2% lower than its </a:t>
            </a:r>
            <a:r>
              <a:rPr lang="en-US" dirty="0" smtClean="0">
                <a:hlinkClick r:id="rId10" tooltip="Potential GDP"/>
              </a:rPr>
              <a:t>potential GDP</a:t>
            </a:r>
            <a:r>
              <a:rPr lang="en-US" dirty="0" smtClean="0"/>
              <a:t>. </a:t>
            </a:r>
          </a:p>
          <a:p>
            <a:endParaRPr lang="en-US" dirty="0"/>
          </a:p>
        </p:txBody>
      </p:sp>
      <p:pic>
        <p:nvPicPr>
          <p:cNvPr id="4" name="Picture 3"/>
          <p:cNvPicPr>
            <a:picLocks noChangeAspect="1"/>
          </p:cNvPicPr>
          <p:nvPr/>
        </p:nvPicPr>
        <p:blipFill>
          <a:blip r:embed="rId11"/>
          <a:stretch>
            <a:fillRect/>
          </a:stretch>
        </p:blipFill>
        <p:spPr>
          <a:xfrm>
            <a:off x="5960609" y="1825625"/>
            <a:ext cx="5685339" cy="3758746"/>
          </a:xfrm>
          <a:prstGeom prst="rect">
            <a:avLst/>
          </a:prstGeom>
        </p:spPr>
      </p:pic>
    </p:spTree>
    <p:extLst>
      <p:ext uri="{BB962C8B-B14F-4D97-AF65-F5344CB8AC3E}">
        <p14:creationId xmlns:p14="http://schemas.microsoft.com/office/powerpoint/2010/main" val="40486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 GDP Growth</a:t>
            </a:r>
            <a:endParaRPr lang="en-US" dirty="0"/>
          </a:p>
        </p:txBody>
      </p:sp>
      <p:sp>
        <p:nvSpPr>
          <p:cNvPr id="3" name="Content Placeholder 2"/>
          <p:cNvSpPr>
            <a:spLocks noGrp="1"/>
          </p:cNvSpPr>
          <p:nvPr>
            <p:ph idx="1"/>
          </p:nvPr>
        </p:nvSpPr>
        <p:spPr>
          <a:xfrm>
            <a:off x="838200" y="1825625"/>
            <a:ext cx="2509157" cy="444046"/>
          </a:xfrm>
        </p:spPr>
        <p:txBody>
          <a:bodyPr>
            <a:normAutofit/>
          </a:bodyPr>
          <a:lstStyle/>
          <a:p>
            <a:r>
              <a:rPr lang="en-US" sz="1050" dirty="0" smtClean="0"/>
              <a:t>https://www.nb.com/wealth/spotlight/Ahead_for_US_Growth/</a:t>
            </a:r>
            <a:endParaRPr lang="en-US" sz="1050" dirty="0"/>
          </a:p>
        </p:txBody>
      </p:sp>
      <p:pic>
        <p:nvPicPr>
          <p:cNvPr id="5" name="Picture 4"/>
          <p:cNvPicPr>
            <a:picLocks noChangeAspect="1"/>
          </p:cNvPicPr>
          <p:nvPr/>
        </p:nvPicPr>
        <p:blipFill>
          <a:blip r:embed="rId2"/>
          <a:stretch>
            <a:fillRect/>
          </a:stretch>
        </p:blipFill>
        <p:spPr>
          <a:xfrm>
            <a:off x="4144736" y="1410380"/>
            <a:ext cx="6858000" cy="5114925"/>
          </a:xfrm>
          <a:prstGeom prst="rect">
            <a:avLst/>
          </a:prstGeom>
        </p:spPr>
      </p:pic>
    </p:spTree>
    <p:extLst>
      <p:ext uri="{BB962C8B-B14F-4D97-AF65-F5344CB8AC3E}">
        <p14:creationId xmlns:p14="http://schemas.microsoft.com/office/powerpoint/2010/main" val="59298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GDP growth for 2014</a:t>
            </a:r>
            <a:endParaRPr lang="en-US" dirty="0"/>
          </a:p>
        </p:txBody>
      </p:sp>
      <p:sp>
        <p:nvSpPr>
          <p:cNvPr id="3" name="Content Placeholder 2"/>
          <p:cNvSpPr>
            <a:spLocks noGrp="1"/>
          </p:cNvSpPr>
          <p:nvPr>
            <p:ph idx="1"/>
          </p:nvPr>
        </p:nvSpPr>
        <p:spPr/>
        <p:txBody>
          <a:bodyPr/>
          <a:lstStyle/>
          <a:p>
            <a:r>
              <a:rPr lang="en-US" dirty="0" smtClean="0">
                <a:hlinkClick r:id="rId2"/>
              </a:rPr>
              <a:t>C&amp;E News</a:t>
            </a:r>
            <a:endParaRPr lang="en-US" dirty="0" smtClean="0"/>
          </a:p>
          <a:p>
            <a:endParaRPr lang="en-US" dirty="0"/>
          </a:p>
          <a:p>
            <a:r>
              <a:rPr lang="en-US" dirty="0" smtClean="0"/>
              <a:t>In the U.S. in particular, growth was 1.8% in 2011 and 2.8% in 2012. IMF expects U.S. growth to total a meager 1.6% in 2013 and 2.6% next year.</a:t>
            </a:r>
            <a:endParaRPr lang="en-US" dirty="0"/>
          </a:p>
        </p:txBody>
      </p:sp>
    </p:spTree>
    <p:extLst>
      <p:ext uri="{BB962C8B-B14F-4D97-AF65-F5344CB8AC3E}">
        <p14:creationId xmlns:p14="http://schemas.microsoft.com/office/powerpoint/2010/main" val="300391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67676"/>
            <a:ext cx="5025887" cy="1149386"/>
          </a:xfrm>
        </p:spPr>
        <p:txBody>
          <a:bodyPr>
            <a:normAutofit/>
          </a:bodyPr>
          <a:lstStyle/>
          <a:p>
            <a:r>
              <a:rPr lang="en-US" sz="3200" dirty="0" smtClean="0"/>
              <a:t>UN Predictions</a:t>
            </a:r>
            <a:endParaRPr lang="en-US" sz="3200" dirty="0"/>
          </a:p>
        </p:txBody>
      </p:sp>
      <p:pic>
        <p:nvPicPr>
          <p:cNvPr id="11266" name="Picture 2" descr="http://www.talkradionews.com/wp-content/uploads/2014/01/Forecast201415growt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943" y="1648553"/>
            <a:ext cx="42672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550093" y="1685580"/>
            <a:ext cx="4532037" cy="3032890"/>
          </a:xfrm>
          <a:prstGeom prst="rect">
            <a:avLst/>
          </a:prstGeom>
        </p:spPr>
      </p:pic>
      <p:sp>
        <p:nvSpPr>
          <p:cNvPr id="5" name="TextBox 4"/>
          <p:cNvSpPr txBox="1"/>
          <p:nvPr/>
        </p:nvSpPr>
        <p:spPr>
          <a:xfrm>
            <a:off x="8666922" y="4795359"/>
            <a:ext cx="561372" cy="369332"/>
          </a:xfrm>
          <a:prstGeom prst="rect">
            <a:avLst/>
          </a:prstGeom>
          <a:noFill/>
        </p:spPr>
        <p:txBody>
          <a:bodyPr wrap="none" rtlCol="0">
            <a:spAutoFit/>
          </a:bodyPr>
          <a:lstStyle/>
          <a:p>
            <a:r>
              <a:rPr lang="en-US" dirty="0" smtClean="0">
                <a:hlinkClick r:id="rId4"/>
              </a:rPr>
              <a:t>Link</a:t>
            </a:r>
            <a:endParaRPr lang="en-US" dirty="0"/>
          </a:p>
        </p:txBody>
      </p:sp>
      <p:sp>
        <p:nvSpPr>
          <p:cNvPr id="6" name="Rectangle 5"/>
          <p:cNvSpPr/>
          <p:nvPr/>
        </p:nvSpPr>
        <p:spPr>
          <a:xfrm>
            <a:off x="7478565" y="857703"/>
            <a:ext cx="2675091" cy="369332"/>
          </a:xfrm>
          <a:prstGeom prst="rect">
            <a:avLst/>
          </a:prstGeom>
        </p:spPr>
        <p:txBody>
          <a:bodyPr wrap="none">
            <a:spAutoFit/>
          </a:bodyPr>
          <a:lstStyle/>
          <a:p>
            <a:r>
              <a:rPr lang="en-US" dirty="0" err="1"/>
              <a:t>CHEManager</a:t>
            </a:r>
            <a:r>
              <a:rPr lang="en-US" dirty="0"/>
              <a:t> International</a:t>
            </a:r>
          </a:p>
        </p:txBody>
      </p:sp>
    </p:spTree>
    <p:extLst>
      <p:ext uri="{BB962C8B-B14F-4D97-AF65-F5344CB8AC3E}">
        <p14:creationId xmlns:p14="http://schemas.microsoft.com/office/powerpoint/2010/main" val="149452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1487" y="941043"/>
            <a:ext cx="6394065" cy="4227306"/>
          </a:xfrm>
          <a:prstGeom prst="rect">
            <a:avLst/>
          </a:prstGeom>
        </p:spPr>
      </p:pic>
    </p:spTree>
    <p:extLst>
      <p:ext uri="{BB962C8B-B14F-4D97-AF65-F5344CB8AC3E}">
        <p14:creationId xmlns:p14="http://schemas.microsoft.com/office/powerpoint/2010/main" val="47266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rate for Chemists</a:t>
            </a:r>
            <a:endParaRPr lang="en-US" dirty="0"/>
          </a:p>
        </p:txBody>
      </p:sp>
      <p:sp>
        <p:nvSpPr>
          <p:cNvPr id="3" name="Content Placeholder 2"/>
          <p:cNvSpPr>
            <a:spLocks noGrp="1"/>
          </p:cNvSpPr>
          <p:nvPr>
            <p:ph idx="1"/>
          </p:nvPr>
        </p:nvSpPr>
        <p:spPr/>
        <p:txBody>
          <a:bodyPr/>
          <a:lstStyle/>
          <a:p>
            <a:r>
              <a:rPr lang="en-US" dirty="0" smtClean="0">
                <a:hlinkClick r:id="rId2"/>
              </a:rPr>
              <a:t>C&amp;E News</a:t>
            </a:r>
            <a:endParaRPr lang="en-US" dirty="0"/>
          </a:p>
        </p:txBody>
      </p:sp>
      <p:pic>
        <p:nvPicPr>
          <p:cNvPr id="10242" name="Picture 2" descr="http://cen.acs.org/content/dam/cen/92/44/09244-cover2-l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24" y="2300398"/>
            <a:ext cx="4888743" cy="409257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cen.acs.org/content/dam/cen/92/44/09244-cover2-barg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745" y="2720866"/>
            <a:ext cx="4972407" cy="346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54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Unemployment Rate by Major (2014)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Studentsreview.com</a:t>
            </a:r>
            <a:endParaRPr lang="en-US" dirty="0" smtClean="0"/>
          </a:p>
          <a:p>
            <a:endParaRPr lang="en-US" dirty="0"/>
          </a:p>
          <a:p>
            <a:r>
              <a:rPr lang="en-US" dirty="0" smtClean="0"/>
              <a:t>Chemistry 4.4 % (B.S., M.S. Ph.D.)</a:t>
            </a:r>
          </a:p>
          <a:p>
            <a:r>
              <a:rPr lang="en-US" dirty="0" smtClean="0"/>
              <a:t>Chemical Engineering 2.9%</a:t>
            </a:r>
          </a:p>
          <a:p>
            <a:r>
              <a:rPr lang="en-US" dirty="0" smtClean="0"/>
              <a:t>Electrical Engineering 3.8%</a:t>
            </a:r>
          </a:p>
          <a:p>
            <a:r>
              <a:rPr lang="en-US" dirty="0" smtClean="0"/>
              <a:t>Civil Engineering 12.9%</a:t>
            </a:r>
          </a:p>
          <a:p>
            <a:r>
              <a:rPr lang="en-US" dirty="0" smtClean="0"/>
              <a:t>Economics 4.4%</a:t>
            </a:r>
          </a:p>
          <a:p>
            <a:r>
              <a:rPr lang="en-US" dirty="0" smtClean="0"/>
              <a:t>Finance 6.4%</a:t>
            </a:r>
            <a:endParaRPr lang="en-US" dirty="0"/>
          </a:p>
        </p:txBody>
      </p:sp>
    </p:spTree>
    <p:extLst>
      <p:ext uri="{BB962C8B-B14F-4D97-AF65-F5344CB8AC3E}">
        <p14:creationId xmlns:p14="http://schemas.microsoft.com/office/powerpoint/2010/main" val="490635276"/>
      </p:ext>
    </p:extLst>
  </p:cSld>
  <p:clrMapOvr>
    <a:masterClrMapping/>
  </p:clrMapOvr>
</p:sld>
</file>

<file path=ppt/theme/theme1.xml><?xml version="1.0" encoding="utf-8"?>
<a:theme xmlns:a="http://schemas.openxmlformats.org/drawingml/2006/main" name="UI_main_widescreen_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UI_main_widescreen_2011</Template>
  <TotalTime>2737</TotalTime>
  <Words>434</Words>
  <Application>Microsoft Office PowerPoint</Application>
  <PresentationFormat>Widescreen</PresentationFormat>
  <Paragraphs>43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Trebuchet MS</vt:lpstr>
      <vt:lpstr>UI_main_widescreen_2011</vt:lpstr>
      <vt:lpstr>GDP Growth And Employment</vt:lpstr>
      <vt:lpstr>What is GDP?</vt:lpstr>
      <vt:lpstr>Why is GDP growth important?</vt:lpstr>
      <vt:lpstr>USA GDP Growth</vt:lpstr>
      <vt:lpstr>US GDP growth for 2014</vt:lpstr>
      <vt:lpstr>UN Predictions</vt:lpstr>
      <vt:lpstr>PowerPoint Presentation</vt:lpstr>
      <vt:lpstr>Unemployment rate for Chemists</vt:lpstr>
      <vt:lpstr>Unemployment Rate by Major (2014)</vt:lpstr>
      <vt:lpstr>Chemical Industry Outlook for 2014</vt:lpstr>
      <vt:lpstr>Conclusion</vt:lpstr>
      <vt:lpstr>Starting Salaries</vt:lpstr>
      <vt:lpstr>PowerPoint Presentation</vt:lpstr>
      <vt:lpstr>2014 Salaries &amp; Employment C&amp;E News Sept. 1,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 Growth And Employment</dc:title>
  <dc:creator>I.F. Cheng</dc:creator>
  <cp:lastModifiedBy>Cheng, I (ifcheng@uidaho.edu)</cp:lastModifiedBy>
  <cp:revision>17</cp:revision>
  <dcterms:created xsi:type="dcterms:W3CDTF">2014-01-16T17:02:47Z</dcterms:created>
  <dcterms:modified xsi:type="dcterms:W3CDTF">2015-01-15T18:39:38Z</dcterms:modified>
</cp:coreProperties>
</file>